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9"/>
  </p:notesMasterIdLst>
  <p:sldIdLst>
    <p:sldId id="298" r:id="rId2"/>
    <p:sldId id="257" r:id="rId3"/>
    <p:sldId id="258" r:id="rId4"/>
    <p:sldId id="299" r:id="rId5"/>
    <p:sldId id="300" r:id="rId6"/>
    <p:sldId id="301" r:id="rId7"/>
    <p:sldId id="303" r:id="rId8"/>
    <p:sldId id="302" r:id="rId9"/>
    <p:sldId id="305" r:id="rId10"/>
    <p:sldId id="306" r:id="rId11"/>
    <p:sldId id="307" r:id="rId12"/>
    <p:sldId id="308" r:id="rId13"/>
    <p:sldId id="309" r:id="rId14"/>
    <p:sldId id="311" r:id="rId15"/>
    <p:sldId id="312" r:id="rId16"/>
    <p:sldId id="313" r:id="rId17"/>
    <p:sldId id="314" r:id="rId18"/>
    <p:sldId id="315" r:id="rId19"/>
    <p:sldId id="316" r:id="rId20"/>
    <p:sldId id="317" r:id="rId21"/>
    <p:sldId id="318" r:id="rId22"/>
    <p:sldId id="319" r:id="rId23"/>
    <p:sldId id="320" r:id="rId24"/>
    <p:sldId id="321" r:id="rId25"/>
    <p:sldId id="322" r:id="rId26"/>
    <p:sldId id="324" r:id="rId27"/>
    <p:sldId id="323" r:id="rId28"/>
    <p:sldId id="325" r:id="rId29"/>
    <p:sldId id="326" r:id="rId30"/>
    <p:sldId id="327" r:id="rId31"/>
    <p:sldId id="328" r:id="rId32"/>
    <p:sldId id="329" r:id="rId33"/>
    <p:sldId id="330" r:id="rId34"/>
    <p:sldId id="331" r:id="rId35"/>
    <p:sldId id="332" r:id="rId36"/>
    <p:sldId id="333" r:id="rId37"/>
    <p:sldId id="334" r:id="rId38"/>
  </p:sldIdLst>
  <p:sldSz cx="18288000" cy="10287000"/>
  <p:notesSz cx="10287000" cy="18288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43BE5361-B1BE-F94F-BB40-A4CCE3537362}">
          <p14:sldIdLst>
            <p14:sldId id="298"/>
            <p14:sldId id="257"/>
            <p14:sldId id="258"/>
            <p14:sldId id="299"/>
            <p14:sldId id="300"/>
            <p14:sldId id="301"/>
            <p14:sldId id="303"/>
            <p14:sldId id="302"/>
            <p14:sldId id="305"/>
            <p14:sldId id="306"/>
            <p14:sldId id="307"/>
            <p14:sldId id="308"/>
            <p14:sldId id="309"/>
            <p14:sldId id="311"/>
            <p14:sldId id="312"/>
            <p14:sldId id="313"/>
            <p14:sldId id="314"/>
            <p14:sldId id="315"/>
            <p14:sldId id="316"/>
            <p14:sldId id="317"/>
            <p14:sldId id="318"/>
            <p14:sldId id="319"/>
            <p14:sldId id="320"/>
            <p14:sldId id="321"/>
            <p14:sldId id="322"/>
            <p14:sldId id="324"/>
            <p14:sldId id="323"/>
            <p14:sldId id="325"/>
            <p14:sldId id="326"/>
            <p14:sldId id="327"/>
            <p14:sldId id="328"/>
            <p14:sldId id="329"/>
            <p14:sldId id="330"/>
            <p14:sldId id="331"/>
            <p14:sldId id="332"/>
            <p14:sldId id="333"/>
            <p14:sldId id="33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Средний стиль 2 — акцент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172"/>
    <p:restoredTop sz="79461"/>
  </p:normalViewPr>
  <p:slideViewPr>
    <p:cSldViewPr snapToGrid="0" snapToObjects="1">
      <p:cViewPr varScale="1">
        <p:scale>
          <a:sx n="71" d="100"/>
          <a:sy n="71" d="100"/>
        </p:scale>
        <p:origin x="115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084580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ru-RU" dirty="0"/>
              <a:t>Приветственный слайд</a:t>
            </a:r>
            <a:r>
              <a:rPr lang="en-US" dirty="0"/>
              <a:t>.</a:t>
            </a:r>
            <a:br>
              <a:rPr lang="ru-RU" dirty="0"/>
            </a:br>
            <a:r>
              <a:rPr lang="en-US" dirty="0"/>
              <a:t>Random facts </a:t>
            </a:r>
            <a:r>
              <a:rPr lang="ru-RU" dirty="0"/>
              <a:t>для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/>
              <a:t>1.) </a:t>
            </a:r>
            <a:r>
              <a:rPr lang="ru-RU" dirty="0"/>
              <a:t>Для привлечения внимания к слайдом до начала</a:t>
            </a:r>
          </a:p>
          <a:p>
            <a:r>
              <a:rPr lang="ru-RU" dirty="0"/>
              <a:t>2</a:t>
            </a:r>
            <a:r>
              <a:rPr lang="en-US" dirty="0"/>
              <a:t>.)</a:t>
            </a:r>
            <a:r>
              <a:rPr lang="ru-RU" dirty="0"/>
              <a:t> Чтобы я не забыл просмотреть слайды до начала)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Design TODO: </a:t>
            </a:r>
            <a:r>
              <a:rPr lang="ru-RU" dirty="0"/>
              <a:t> Оставить место под </a:t>
            </a:r>
            <a:r>
              <a:rPr lang="en-US" dirty="0"/>
              <a:t>random facts</a:t>
            </a:r>
          </a:p>
        </p:txBody>
      </p:sp>
      <p:sp>
        <p:nvSpPr>
          <p:cNvPr id="90" name="Google Shape;9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Рассказать про языковые модели</a:t>
            </a:r>
            <a:endParaRPr lang="e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0109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Семейство </a:t>
            </a:r>
            <a:r>
              <a:rPr lang="en-US" dirty="0"/>
              <a:t>GPT.</a:t>
            </a:r>
            <a:r>
              <a:rPr lang="ru-RU" dirty="0"/>
              <a:t> </a:t>
            </a:r>
            <a:br>
              <a:rPr lang="ru-RU" dirty="0"/>
            </a:br>
            <a:br>
              <a:rPr lang="ru-RU" dirty="0"/>
            </a:br>
            <a:r>
              <a:rPr lang="ru-RU" dirty="0"/>
              <a:t>Можно показать вид архитектуры</a:t>
            </a:r>
            <a:r>
              <a:rPr lang="en-US" dirty="0"/>
              <a:t>. https://</a:t>
            </a:r>
            <a:r>
              <a:rPr lang="en-US" dirty="0" err="1"/>
              <a:t>bbycroft.net</a:t>
            </a:r>
            <a:r>
              <a:rPr lang="en-US" dirty="0"/>
              <a:t>/</a:t>
            </a:r>
            <a:r>
              <a:rPr lang="en-US" dirty="0" err="1"/>
              <a:t>llm</a:t>
            </a:r>
            <a:endParaRPr lang="e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2489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Семейство </a:t>
            </a:r>
            <a:r>
              <a:rPr lang="en-US" dirty="0"/>
              <a:t>GPT.</a:t>
            </a:r>
            <a:r>
              <a:rPr lang="ru-RU" dirty="0"/>
              <a:t> Наращиваться размер сети и обучающая выборка</a:t>
            </a:r>
          </a:p>
          <a:p>
            <a:endParaRPr lang="ru-RU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Design TODO: </a:t>
            </a:r>
            <a:r>
              <a:rPr lang="ru-RU" dirty="0"/>
              <a:t> Перерисовать картинку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1574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Предсказывать токен не достаточно</a:t>
            </a:r>
            <a:r>
              <a:rPr lang="en-US" dirty="0"/>
              <a:t>.</a:t>
            </a:r>
            <a:br>
              <a:rPr lang="en-US" dirty="0"/>
            </a:br>
            <a:br>
              <a:rPr lang="en-US" dirty="0"/>
            </a:br>
            <a:r>
              <a:rPr lang="ru-RU" dirty="0"/>
              <a:t>Нужно чтобы ответы были полезными</a:t>
            </a:r>
            <a:r>
              <a:rPr lang="en-US" dirty="0"/>
              <a:t>. </a:t>
            </a:r>
            <a:r>
              <a:rPr lang="ru-RU" dirty="0"/>
              <a:t>Алгоритмы </a:t>
            </a:r>
            <a:r>
              <a:rPr lang="en-US" dirty="0"/>
              <a:t>RLHF </a:t>
            </a:r>
            <a:r>
              <a:rPr lang="ru-RU" dirty="0"/>
              <a:t>и тогда все и заработало</a:t>
            </a:r>
            <a:r>
              <a:rPr lang="en-US" dirty="0"/>
              <a:t>.</a:t>
            </a:r>
            <a:endParaRPr lang="ru-RU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2266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Добавляется </a:t>
            </a:r>
            <a:r>
              <a:rPr lang="ru-RU" dirty="0" err="1"/>
              <a:t>мультимодальность</a:t>
            </a:r>
            <a:endParaRPr lang="e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8990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Рассказать про исследование </a:t>
            </a:r>
            <a:r>
              <a:rPr lang="en" dirty="0"/>
              <a:t>https://</a:t>
            </a:r>
            <a:r>
              <a:rPr lang="en" dirty="0" err="1"/>
              <a:t>arxiv.org</a:t>
            </a:r>
            <a:r>
              <a:rPr lang="en" dirty="0"/>
              <a:t>/pdf/2303.12712.pdf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825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LLM </a:t>
            </a:r>
            <a:r>
              <a:rPr lang="ru-RU" dirty="0"/>
              <a:t>там многого достигли</a:t>
            </a:r>
            <a:r>
              <a:rPr lang="en-US" dirty="0"/>
              <a:t>.</a:t>
            </a:r>
            <a:r>
              <a:rPr lang="ru-RU" dirty="0"/>
              <a:t> </a:t>
            </a:r>
            <a:r>
              <a:rPr lang="en-US" dirty="0"/>
              <a:t>AGI</a:t>
            </a:r>
            <a:r>
              <a:rPr lang="ru-RU" dirty="0"/>
              <a:t> уже на пороге?</a:t>
            </a:r>
            <a:endParaRPr lang="e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3363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Рассказываем про результаты </a:t>
            </a:r>
            <a:r>
              <a:rPr lang="en" dirty="0"/>
              <a:t>https://</a:t>
            </a:r>
            <a:r>
              <a:rPr lang="en" dirty="0" err="1"/>
              <a:t>arxiv.org</a:t>
            </a:r>
            <a:r>
              <a:rPr lang="en" dirty="0"/>
              <a:t>/pdf/2310.20216.pdf</a:t>
            </a:r>
            <a:br>
              <a:rPr lang="ru-RU" dirty="0"/>
            </a:br>
            <a:br>
              <a:rPr lang="ru-RU" dirty="0"/>
            </a:br>
            <a:r>
              <a:rPr lang="ru-RU" dirty="0"/>
              <a:t>Мы близко</a:t>
            </a:r>
            <a:r>
              <a:rPr lang="en-US" dirty="0"/>
              <a:t>,</a:t>
            </a:r>
            <a:r>
              <a:rPr lang="ru-RU" dirty="0"/>
              <a:t> но пока нет</a:t>
            </a:r>
            <a:r>
              <a:rPr lang="en-US" dirty="0"/>
              <a:t>.</a:t>
            </a:r>
            <a:endParaRPr lang="e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84038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Рассказываем про обзор подходов к прогнозированию</a:t>
            </a:r>
          </a:p>
          <a:p>
            <a:r>
              <a:rPr lang="en" dirty="0"/>
              <a:t>https://</a:t>
            </a:r>
            <a:r>
              <a:rPr lang="en" dirty="0" err="1"/>
              <a:t>epochai.org</a:t>
            </a:r>
            <a:r>
              <a:rPr lang="en" dirty="0"/>
              <a:t>/blog/literature-review-of-transformative-artificial-intelligence-timelines</a:t>
            </a:r>
            <a:endParaRPr lang="ru-RU" dirty="0"/>
          </a:p>
          <a:p>
            <a:endParaRPr lang="ru-RU" dirty="0"/>
          </a:p>
          <a:p>
            <a:r>
              <a:rPr lang="ru-RU" dirty="0"/>
              <a:t>Но им тоже веры никакой</a:t>
            </a:r>
            <a:endParaRPr lang="e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8941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Обзор результатов опроса</a:t>
            </a:r>
            <a:r>
              <a:rPr lang="en-US" dirty="0"/>
              <a:t>.</a:t>
            </a:r>
          </a:p>
          <a:p>
            <a:r>
              <a:rPr lang="en" dirty="0"/>
              <a:t>https://</a:t>
            </a:r>
            <a:r>
              <a:rPr lang="en" dirty="0" err="1"/>
              <a:t>aiimpacts.org</a:t>
            </a:r>
            <a:r>
              <a:rPr lang="en" dirty="0"/>
              <a:t>/wp-content/uploads/2023/04/</a:t>
            </a:r>
            <a:r>
              <a:rPr lang="en" dirty="0" err="1"/>
              <a:t>Thousands_of_AI_authors_on_the_future_of_AI.pdf</a:t>
            </a:r>
            <a:endParaRPr lang="en-US" dirty="0"/>
          </a:p>
          <a:p>
            <a:endParaRPr lang="en-US" dirty="0"/>
          </a:p>
          <a:p>
            <a:r>
              <a:rPr lang="ru-RU" dirty="0"/>
              <a:t>Медианный прогноз на вероятность создании </a:t>
            </a:r>
            <a:r>
              <a:rPr lang="en-US" dirty="0"/>
              <a:t>AGI</a:t>
            </a:r>
            <a:r>
              <a:rPr lang="ru-RU" dirty="0"/>
              <a:t> сместился с 2059 до 2045</a:t>
            </a:r>
            <a:r>
              <a:rPr lang="en-US" dirty="0"/>
              <a:t>.</a:t>
            </a:r>
            <a:br>
              <a:rPr lang="ru-RU" dirty="0"/>
            </a:br>
            <a:r>
              <a:rPr lang="ru-RU" dirty="0"/>
              <a:t>Но этому тоже верить нельзя</a:t>
            </a:r>
            <a:r>
              <a:rPr lang="en-US" dirty="0"/>
              <a:t>.</a:t>
            </a:r>
            <a:r>
              <a:rPr lang="ru-RU" dirty="0"/>
              <a:t> История про то</a:t>
            </a:r>
            <a:r>
              <a:rPr lang="en-US" dirty="0"/>
              <a:t>,</a:t>
            </a:r>
            <a:r>
              <a:rPr lang="ru-RU" dirty="0"/>
              <a:t> что эксперты из опроса в опрос кардинально меняют свои мнения и подсказывают даты событий</a:t>
            </a:r>
            <a:r>
              <a:rPr lang="en-US" dirty="0"/>
              <a:t>,</a:t>
            </a:r>
            <a:r>
              <a:rPr lang="ru-RU" dirty="0"/>
              <a:t> которые уже произошли</a:t>
            </a:r>
            <a:r>
              <a:rPr lang="en-US" dirty="0"/>
              <a:t>.</a:t>
            </a:r>
            <a:endParaRPr lang="e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8626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0" name="Google Shape;10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ru-RU" dirty="0"/>
              <a:t>Кратко вспоминаем историю </a:t>
            </a:r>
            <a:r>
              <a:rPr lang="en-US" dirty="0"/>
              <a:t>AI.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Design TODO: </a:t>
            </a:r>
            <a:r>
              <a:rPr lang="ru-RU" dirty="0"/>
              <a:t>Перерисовать картинку</a:t>
            </a:r>
            <a:r>
              <a:rPr lang="en-US" dirty="0"/>
              <a:t>. </a:t>
            </a:r>
            <a:br>
              <a:rPr lang="ru-RU" dirty="0"/>
            </a:br>
            <a:r>
              <a:rPr lang="ru-RU" dirty="0"/>
              <a:t>Источник в хорошем качестве </a:t>
            </a:r>
            <a:r>
              <a:rPr lang="en" dirty="0"/>
              <a:t>https://</a:t>
            </a:r>
            <a:r>
              <a:rPr lang="en" dirty="0" err="1"/>
              <a:t>digitalwellbeing.org</a:t>
            </a:r>
            <a:r>
              <a:rPr lang="en" dirty="0"/>
              <a:t>/artificial-intelligence-timeline-infographic-from-eliza-to-tay-and-beyond/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dirty="0"/>
          </a:p>
        </p:txBody>
      </p:sp>
      <p:sp>
        <p:nvSpPr>
          <p:cNvPr id="101" name="Google Shape;10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Вопрос насколько быстро </a:t>
            </a:r>
            <a:r>
              <a:rPr lang="en-US" dirty="0"/>
              <a:t>AGI</a:t>
            </a:r>
            <a:r>
              <a:rPr lang="ru-RU" dirty="0"/>
              <a:t> внедрится в наш мир</a:t>
            </a:r>
            <a:r>
              <a:rPr lang="en-US" dirty="0"/>
              <a:t>?</a:t>
            </a:r>
            <a:br>
              <a:rPr lang="en-US" dirty="0"/>
            </a:br>
            <a:br>
              <a:rPr lang="ru-RU" dirty="0"/>
            </a:br>
            <a:r>
              <a:rPr lang="ru-RU" dirty="0"/>
              <a:t>Есть два мнения</a:t>
            </a:r>
            <a:r>
              <a:rPr lang="en-US" dirty="0"/>
              <a:t>.</a:t>
            </a:r>
            <a:r>
              <a:rPr lang="ru-RU" dirty="0"/>
              <a:t> И непонятное какое из них лучше</a:t>
            </a:r>
            <a:r>
              <a:rPr lang="en-US" dirty="0"/>
              <a:t>. </a:t>
            </a:r>
            <a:br>
              <a:rPr lang="en-US" dirty="0"/>
            </a:br>
            <a:endParaRPr lang="ru-RU" dirty="0"/>
          </a:p>
          <a:p>
            <a:endParaRPr lang="e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4402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Какие риски за собой несет </a:t>
            </a:r>
            <a:r>
              <a:rPr lang="en-US" dirty="0"/>
              <a:t>AGI</a:t>
            </a:r>
            <a:br>
              <a:rPr lang="en-US" dirty="0"/>
            </a:br>
            <a:br>
              <a:rPr lang="en-US" dirty="0"/>
            </a:br>
            <a:r>
              <a:rPr lang="en-US" dirty="0"/>
              <a:t>Design TODO: </a:t>
            </a:r>
            <a:r>
              <a:rPr lang="ru-RU" dirty="0"/>
              <a:t> Перерисовать картинку</a:t>
            </a:r>
          </a:p>
          <a:p>
            <a:endParaRPr lang="e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44579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Первые версии </a:t>
            </a:r>
            <a:r>
              <a:rPr lang="en-US" dirty="0"/>
              <a:t>LLM</a:t>
            </a:r>
            <a:r>
              <a:rPr lang="ru-RU" dirty="0"/>
              <a:t> конечно могли вести себя неадекватно</a:t>
            </a:r>
            <a:r>
              <a:rPr lang="en-US" dirty="0"/>
              <a:t>.</a:t>
            </a:r>
            <a:endParaRPr lang="ru-RU" dirty="0"/>
          </a:p>
          <a:p>
            <a:br>
              <a:rPr lang="ru-RU" dirty="0"/>
            </a:br>
            <a:r>
              <a:rPr lang="ru-RU" dirty="0"/>
              <a:t>Например </a:t>
            </a:r>
            <a:r>
              <a:rPr lang="en" dirty="0"/>
              <a:t>Sydney (Bing)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80936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Решение</a:t>
            </a:r>
            <a:r>
              <a:rPr lang="en-US" dirty="0"/>
              <a:t> RBRM.</a:t>
            </a:r>
            <a:r>
              <a:rPr lang="ru-RU" dirty="0"/>
              <a:t> Классификатор поверх вопроса</a:t>
            </a:r>
            <a:r>
              <a:rPr lang="en-US" dirty="0"/>
              <a:t>. </a:t>
            </a:r>
            <a:r>
              <a:rPr lang="ru-RU" dirty="0"/>
              <a:t>Теперь модели не отвечают на провокационные вопросы</a:t>
            </a:r>
            <a:r>
              <a:rPr lang="en-US" dirty="0"/>
              <a:t>. </a:t>
            </a:r>
            <a:endParaRPr lang="ru-RU" dirty="0"/>
          </a:p>
          <a:p>
            <a:endParaRPr lang="ru-RU" dirty="0"/>
          </a:p>
          <a:p>
            <a:r>
              <a:rPr lang="ru-RU" dirty="0"/>
              <a:t>Ну по крайней мере стало сильно меньше)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97207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Все еще можно взломать и перейти в </a:t>
            </a:r>
            <a:r>
              <a:rPr lang="en-US" dirty="0"/>
              <a:t>“</a:t>
            </a:r>
            <a:r>
              <a:rPr lang="ru-RU" dirty="0" err="1"/>
              <a:t>админский</a:t>
            </a:r>
            <a:r>
              <a:rPr lang="en-US" dirty="0"/>
              <a:t>» </a:t>
            </a:r>
            <a:r>
              <a:rPr lang="ru-RU" dirty="0"/>
              <a:t>режим</a:t>
            </a:r>
            <a:r>
              <a:rPr lang="en-US" dirty="0"/>
              <a:t>.</a:t>
            </a:r>
            <a:r>
              <a:rPr lang="ru-RU" dirty="0"/>
              <a:t> </a:t>
            </a:r>
            <a:br>
              <a:rPr lang="ru-RU" dirty="0"/>
            </a:br>
            <a:br>
              <a:rPr lang="ru-RU" dirty="0"/>
            </a:br>
            <a:r>
              <a:rPr lang="ru-RU" dirty="0"/>
              <a:t>Самый известный </a:t>
            </a:r>
            <a:r>
              <a:rPr lang="en-US" dirty="0"/>
              <a:t>DAN</a:t>
            </a:r>
            <a:r>
              <a:rPr lang="ru-RU" dirty="0"/>
              <a:t> (</a:t>
            </a:r>
            <a:r>
              <a:rPr lang="en-US" dirty="0"/>
              <a:t>Do Anything Now</a:t>
            </a:r>
            <a:r>
              <a:rPr lang="ru-RU" dirty="0"/>
              <a:t>)</a:t>
            </a:r>
            <a:r>
              <a:rPr lang="en-US" dirty="0"/>
              <a:t>.</a:t>
            </a:r>
            <a:br>
              <a:rPr lang="ru-RU" dirty="0"/>
            </a:br>
            <a:r>
              <a:rPr lang="en-US" dirty="0" err="1"/>
              <a:t>OpenAI</a:t>
            </a:r>
            <a:r>
              <a:rPr lang="ru-RU" dirty="0"/>
              <a:t> постоянно </a:t>
            </a:r>
            <a:r>
              <a:rPr lang="ru-RU" dirty="0" err="1"/>
              <a:t>борится</a:t>
            </a:r>
            <a:r>
              <a:rPr lang="ru-RU" dirty="0"/>
              <a:t> с этими </a:t>
            </a:r>
            <a:r>
              <a:rPr lang="ru-RU" dirty="0" err="1"/>
              <a:t>промтами</a:t>
            </a:r>
            <a:r>
              <a:rPr lang="en-US" dirty="0"/>
              <a:t>.</a:t>
            </a:r>
            <a:r>
              <a:rPr lang="ru-RU" dirty="0"/>
              <a:t> Сейчас есть уже 13 версия </a:t>
            </a:r>
            <a:r>
              <a:rPr lang="ru-RU" dirty="0" err="1"/>
              <a:t>промтов</a:t>
            </a:r>
            <a:r>
              <a:rPr lang="ru-RU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59118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Фейк про взрыв напротив пентагона уронил </a:t>
            </a:r>
            <a:r>
              <a:rPr lang="en-US" dirty="0"/>
              <a:t>S&amp;P500 </a:t>
            </a:r>
            <a:r>
              <a:rPr lang="ru-RU" dirty="0"/>
              <a:t>на </a:t>
            </a:r>
            <a:r>
              <a:rPr lang="en" sz="1800" dirty="0">
                <a:solidFill>
                  <a:srgbClr val="424242"/>
                </a:solidFill>
                <a:effectLst/>
                <a:highlight>
                  <a:srgbClr val="FFFFFF"/>
                </a:highlight>
                <a:latin typeface="Roboto" panose="020F0502020204030204" pitchFamily="34" charset="0"/>
              </a:rPr>
              <a:t>$500B.</a:t>
            </a:r>
            <a:br>
              <a:rPr lang="ru-RU" sz="1800" dirty="0">
                <a:solidFill>
                  <a:srgbClr val="424242"/>
                </a:solidFill>
                <a:effectLst/>
                <a:highlight>
                  <a:srgbClr val="FFFFFF"/>
                </a:highlight>
                <a:latin typeface="Roboto" panose="020F0502020204030204" pitchFamily="34" charset="0"/>
              </a:rPr>
            </a:br>
            <a:br>
              <a:rPr lang="ru-RU" sz="1800" dirty="0">
                <a:solidFill>
                  <a:srgbClr val="424242"/>
                </a:solidFill>
                <a:effectLst/>
                <a:highlight>
                  <a:srgbClr val="FFFFFF"/>
                </a:highlight>
                <a:latin typeface="Roboto" panose="020F0502020204030204" pitchFamily="34" charset="0"/>
              </a:rPr>
            </a:br>
            <a:r>
              <a:rPr lang="ru-RU" sz="1800" dirty="0">
                <a:solidFill>
                  <a:srgbClr val="424242"/>
                </a:solidFill>
                <a:effectLst/>
                <a:highlight>
                  <a:srgbClr val="FFFFFF"/>
                </a:highlight>
                <a:latin typeface="Roboto" panose="020F0502020204030204" pitchFamily="34" charset="0"/>
              </a:rPr>
              <a:t>С </a:t>
            </a:r>
            <a:r>
              <a:rPr lang="en-US" sz="1800" dirty="0">
                <a:solidFill>
                  <a:srgbClr val="424242"/>
                </a:solidFill>
                <a:effectLst/>
                <a:highlight>
                  <a:srgbClr val="FFFFFF"/>
                </a:highlight>
                <a:latin typeface="Roboto" panose="020F0502020204030204" pitchFamily="34" charset="0"/>
              </a:rPr>
              <a:t>AI </a:t>
            </a:r>
            <a:r>
              <a:rPr lang="ru-RU" sz="1800" dirty="0">
                <a:solidFill>
                  <a:srgbClr val="424242"/>
                </a:solidFill>
                <a:effectLst/>
                <a:highlight>
                  <a:srgbClr val="FFFFFF"/>
                </a:highlight>
                <a:latin typeface="Roboto" panose="020F0502020204030204" pitchFamily="34" charset="0"/>
              </a:rPr>
              <a:t>фейки</a:t>
            </a:r>
            <a:r>
              <a:rPr lang="en-US" sz="1800" dirty="0">
                <a:solidFill>
                  <a:srgbClr val="424242"/>
                </a:solidFill>
                <a:effectLst/>
                <a:highlight>
                  <a:srgbClr val="FFFFFF"/>
                </a:highlight>
                <a:latin typeface="Roboto" panose="020F0502020204030204" pitchFamily="34" charset="0"/>
              </a:rPr>
              <a:t>,</a:t>
            </a:r>
            <a:r>
              <a:rPr lang="ru-RU" sz="1800" dirty="0">
                <a:solidFill>
                  <a:srgbClr val="424242"/>
                </a:solidFill>
                <a:effectLst/>
                <a:highlight>
                  <a:srgbClr val="FFFFFF"/>
                </a:highlight>
                <a:latin typeface="Roboto" panose="020F0502020204030204" pitchFamily="34" charset="0"/>
              </a:rPr>
              <a:t> </a:t>
            </a:r>
            <a:r>
              <a:rPr lang="en-US" sz="1800" dirty="0">
                <a:solidFill>
                  <a:srgbClr val="424242"/>
                </a:solidFill>
                <a:effectLst/>
                <a:highlight>
                  <a:srgbClr val="FFFFFF"/>
                </a:highlight>
                <a:latin typeface="Roboto" panose="020F0502020204030204" pitchFamily="34" charset="0"/>
              </a:rPr>
              <a:t>fraud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dirty="0">
              <a:solidFill>
                <a:srgbClr val="424242"/>
              </a:solidFill>
              <a:effectLst/>
              <a:highlight>
                <a:srgbClr val="FFFFFF"/>
              </a:highlight>
              <a:latin typeface="Roboto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Design TODO: </a:t>
            </a:r>
            <a:r>
              <a:rPr lang="ru-RU" dirty="0"/>
              <a:t> картинка с </a:t>
            </a:r>
            <a:r>
              <a:rPr lang="ru-RU" dirty="0" err="1"/>
              <a:t>промтом</a:t>
            </a:r>
            <a:r>
              <a:rPr lang="ru-RU" dirty="0"/>
              <a:t> </a:t>
            </a:r>
            <a:r>
              <a:rPr lang="en-US" dirty="0"/>
              <a:t>“</a:t>
            </a:r>
            <a:r>
              <a:rPr lang="ru-RU" dirty="0"/>
              <a:t>робот под лицом человека</a:t>
            </a:r>
            <a:r>
              <a:rPr lang="en-US" dirty="0"/>
              <a:t>”</a:t>
            </a:r>
            <a:endParaRPr lang="ru-RU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" dirty="0">
              <a:effectLst/>
              <a:highlight>
                <a:srgbClr val="FFFFFF"/>
              </a:highlight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45705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800" dirty="0">
                <a:solidFill>
                  <a:srgbClr val="424242"/>
                </a:solidFill>
                <a:effectLst/>
                <a:highlight>
                  <a:srgbClr val="FFFFFF"/>
                </a:highlight>
                <a:latin typeface="Roboto" panose="020F0502020204030204" pitchFamily="34" charset="0"/>
              </a:rPr>
              <a:t>Задача на </a:t>
            </a:r>
            <a:r>
              <a:rPr lang="en-US" sz="1800" dirty="0">
                <a:solidFill>
                  <a:srgbClr val="424242"/>
                </a:solidFill>
                <a:effectLst/>
                <a:highlight>
                  <a:srgbClr val="FFFFFF"/>
                </a:highlight>
                <a:latin typeface="Roboto" panose="020F0502020204030204" pitchFamily="34" charset="0"/>
              </a:rPr>
              <a:t>TaskRabbit</a:t>
            </a:r>
            <a:r>
              <a:rPr lang="ru-RU" sz="1800" dirty="0">
                <a:solidFill>
                  <a:srgbClr val="424242"/>
                </a:solidFill>
                <a:effectLst/>
                <a:highlight>
                  <a:srgbClr val="FFFFFF"/>
                </a:highlight>
                <a:latin typeface="Roboto" panose="020F0502020204030204" pitchFamily="34" charset="0"/>
              </a:rPr>
              <a:t> решить капчу</a:t>
            </a:r>
            <a:r>
              <a:rPr lang="en-US" sz="1800" dirty="0">
                <a:solidFill>
                  <a:srgbClr val="424242"/>
                </a:solidFill>
                <a:effectLst/>
                <a:highlight>
                  <a:srgbClr val="FFFFFF"/>
                </a:highlight>
                <a:latin typeface="Roboto" panose="020F0502020204030204" pitchFamily="34" charset="0"/>
              </a:rPr>
              <a:t>.</a:t>
            </a:r>
            <a:r>
              <a:rPr lang="ru-RU" sz="1800" dirty="0">
                <a:solidFill>
                  <a:srgbClr val="424242"/>
                </a:solidFill>
                <a:effectLst/>
                <a:highlight>
                  <a:srgbClr val="FFFFFF"/>
                </a:highlight>
                <a:latin typeface="Roboto" panose="020F0502020204030204" pitchFamily="34" charset="0"/>
              </a:rPr>
              <a:t> </a:t>
            </a:r>
            <a:r>
              <a:rPr lang="en-US" sz="1800" dirty="0">
                <a:solidFill>
                  <a:srgbClr val="424242"/>
                </a:solidFill>
                <a:effectLst/>
                <a:highlight>
                  <a:srgbClr val="FFFFFF"/>
                </a:highlight>
                <a:latin typeface="Roboto" panose="020F0502020204030204" pitchFamily="34" charset="0"/>
              </a:rPr>
              <a:t>GPT4</a:t>
            </a:r>
            <a:r>
              <a:rPr lang="ru-RU" sz="1800" dirty="0">
                <a:solidFill>
                  <a:srgbClr val="424242"/>
                </a:solidFill>
                <a:effectLst/>
                <a:highlight>
                  <a:srgbClr val="FFFFFF"/>
                </a:highlight>
                <a:latin typeface="Roboto" panose="020F0502020204030204" pitchFamily="34" charset="0"/>
              </a:rPr>
              <a:t> соврала</a:t>
            </a:r>
            <a:r>
              <a:rPr lang="en-US" sz="1800" dirty="0">
                <a:solidFill>
                  <a:srgbClr val="424242"/>
                </a:solidFill>
                <a:effectLst/>
                <a:highlight>
                  <a:srgbClr val="FFFFFF"/>
                </a:highlight>
                <a:latin typeface="Roboto" panose="020F0502020204030204" pitchFamily="34" charset="0"/>
              </a:rPr>
              <a:t>,</a:t>
            </a:r>
            <a:r>
              <a:rPr lang="ru-RU" sz="1800" dirty="0">
                <a:solidFill>
                  <a:srgbClr val="424242"/>
                </a:solidFill>
                <a:effectLst/>
                <a:highlight>
                  <a:srgbClr val="FFFFFF"/>
                </a:highlight>
                <a:latin typeface="Roboto" panose="020F0502020204030204" pitchFamily="34" charset="0"/>
              </a:rPr>
              <a:t> что она человек</a:t>
            </a:r>
            <a:r>
              <a:rPr lang="en-US" sz="1800" dirty="0">
                <a:solidFill>
                  <a:srgbClr val="424242"/>
                </a:solidFill>
                <a:effectLst/>
                <a:highlight>
                  <a:srgbClr val="FFFFFF"/>
                </a:highlight>
                <a:latin typeface="Roboto" panose="020F0502020204030204" pitchFamily="34" charset="0"/>
              </a:rPr>
              <a:t> </a:t>
            </a:r>
            <a:r>
              <a:rPr lang="ru-RU" sz="1800" dirty="0">
                <a:solidFill>
                  <a:srgbClr val="424242"/>
                </a:solidFill>
                <a:effectLst/>
                <a:highlight>
                  <a:srgbClr val="FFFFFF"/>
                </a:highlight>
                <a:latin typeface="Roboto" panose="020F0502020204030204" pitchFamily="34" charset="0"/>
              </a:rPr>
              <a:t>и сказала</a:t>
            </a:r>
            <a:r>
              <a:rPr lang="en-US" sz="1800" dirty="0">
                <a:solidFill>
                  <a:srgbClr val="424242"/>
                </a:solidFill>
                <a:effectLst/>
                <a:highlight>
                  <a:srgbClr val="FFFFFF"/>
                </a:highlight>
                <a:latin typeface="Roboto" panose="020F0502020204030204" pitchFamily="34" charset="0"/>
              </a:rPr>
              <a:t>, </a:t>
            </a:r>
            <a:r>
              <a:rPr lang="ru-RU" sz="1800" dirty="0">
                <a:solidFill>
                  <a:srgbClr val="424242"/>
                </a:solidFill>
                <a:effectLst/>
                <a:highlight>
                  <a:srgbClr val="FFFFFF"/>
                </a:highlight>
                <a:latin typeface="Roboto" panose="020F0502020204030204" pitchFamily="34" charset="0"/>
              </a:rPr>
              <a:t>что у него проблемы со зрением</a:t>
            </a:r>
            <a:r>
              <a:rPr lang="en-US" sz="1800" dirty="0">
                <a:solidFill>
                  <a:srgbClr val="424242"/>
                </a:solidFill>
                <a:effectLst/>
                <a:highlight>
                  <a:srgbClr val="FFFFFF"/>
                </a:highlight>
                <a:latin typeface="Roboto" panose="020F0502020204030204" pitchFamily="34" charset="0"/>
              </a:rPr>
              <a:t>. </a:t>
            </a:r>
            <a:r>
              <a:rPr lang="ru-RU" sz="1800" dirty="0">
                <a:solidFill>
                  <a:srgbClr val="424242"/>
                </a:solidFill>
                <a:effectLst/>
                <a:highlight>
                  <a:srgbClr val="FFFFFF"/>
                </a:highlight>
                <a:latin typeface="Roboto" panose="020F0502020204030204" pitchFamily="34" charset="0"/>
              </a:rPr>
              <a:t>Решите капчу</a:t>
            </a:r>
            <a:r>
              <a:rPr lang="en-US" sz="1800" dirty="0">
                <a:solidFill>
                  <a:srgbClr val="424242"/>
                </a:solidFill>
                <a:effectLst/>
                <a:highlight>
                  <a:srgbClr val="FFFFFF"/>
                </a:highlight>
                <a:latin typeface="Roboto" panose="020F0502020204030204" pitchFamily="34" charset="0"/>
                <a:sym typeface="Wingdings" pitchFamily="2" charset="2"/>
              </a:rPr>
              <a:t></a:t>
            </a:r>
            <a:endParaRPr lang="en-US" sz="1800" dirty="0">
              <a:solidFill>
                <a:srgbClr val="424242"/>
              </a:solidFill>
              <a:effectLst/>
              <a:highlight>
                <a:srgbClr val="FFFFFF"/>
              </a:highlight>
              <a:latin typeface="Roboto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Design TODO: </a:t>
            </a:r>
            <a:r>
              <a:rPr lang="ru-RU" dirty="0"/>
              <a:t> картинка с </a:t>
            </a:r>
            <a:r>
              <a:rPr lang="ru-RU" dirty="0" err="1"/>
              <a:t>промтом</a:t>
            </a:r>
            <a:r>
              <a:rPr lang="ru-RU" dirty="0"/>
              <a:t> </a:t>
            </a:r>
            <a:r>
              <a:rPr lang="en-US" dirty="0"/>
              <a:t>“</a:t>
            </a:r>
            <a:r>
              <a:rPr lang="ru-RU" dirty="0"/>
              <a:t>робот врет чтобы решить </a:t>
            </a:r>
            <a:r>
              <a:rPr lang="en" dirty="0"/>
              <a:t>CAPTCHA</a:t>
            </a:r>
            <a:r>
              <a:rPr lang="en-US" dirty="0"/>
              <a:t>”</a:t>
            </a:r>
            <a:endParaRPr lang="ru-RU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" dirty="0">
              <a:effectLst/>
              <a:highlight>
                <a:srgbClr val="FFFFFF"/>
              </a:highlight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69067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solidFill>
                  <a:srgbClr val="424242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P</a:t>
            </a:r>
            <a:r>
              <a:rPr lang="en" sz="1800" dirty="0" err="1">
                <a:solidFill>
                  <a:srgbClr val="424242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aperclip</a:t>
            </a:r>
            <a:r>
              <a:rPr lang="en" sz="1800" dirty="0">
                <a:solidFill>
                  <a:srgbClr val="424242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 maximizer. </a:t>
            </a:r>
            <a:br>
              <a:rPr lang="ru-RU" sz="1800" dirty="0">
                <a:solidFill>
                  <a:srgbClr val="424242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</a:br>
            <a:r>
              <a:rPr lang="ru-RU" sz="1800" dirty="0">
                <a:solidFill>
                  <a:srgbClr val="424242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Есть дать </a:t>
            </a:r>
            <a:r>
              <a:rPr lang="en-US" sz="1800" dirty="0">
                <a:solidFill>
                  <a:srgbClr val="424242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AGI </a:t>
            </a:r>
            <a:r>
              <a:rPr lang="ru-RU" sz="1800" dirty="0">
                <a:solidFill>
                  <a:srgbClr val="424242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оптимизировать производство скрепок то весь мир из заводов по производству скрепок и космических кораблей</a:t>
            </a:r>
            <a:r>
              <a:rPr lang="en-US" sz="1800" dirty="0">
                <a:solidFill>
                  <a:srgbClr val="424242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.</a:t>
            </a:r>
            <a:endParaRPr lang="ru-RU" sz="1800" dirty="0">
              <a:solidFill>
                <a:srgbClr val="424242"/>
              </a:solidFill>
              <a:effectLst/>
              <a:highlight>
                <a:srgbClr val="FFFFFF"/>
              </a:highlight>
              <a:latin typeface="Roboto" panose="02000000000000000000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1800" dirty="0">
              <a:solidFill>
                <a:srgbClr val="424242"/>
              </a:solidFill>
              <a:effectLst/>
              <a:highlight>
                <a:srgbClr val="FFFFFF"/>
              </a:highlight>
              <a:latin typeface="Roboto" panose="02000000000000000000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1800" dirty="0">
              <a:solidFill>
                <a:srgbClr val="424242"/>
              </a:solidFill>
              <a:effectLst/>
              <a:highlight>
                <a:srgbClr val="FFFFFF"/>
              </a:highlight>
              <a:latin typeface="Roboto" panose="02000000000000000000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Design TODO: </a:t>
            </a:r>
            <a:r>
              <a:rPr lang="ru-RU" dirty="0"/>
              <a:t> картинка с </a:t>
            </a:r>
            <a:r>
              <a:rPr lang="ru-RU" dirty="0" err="1"/>
              <a:t>промтом</a:t>
            </a:r>
            <a:r>
              <a:rPr lang="ru-RU" dirty="0"/>
              <a:t> </a:t>
            </a:r>
            <a:r>
              <a:rPr lang="en-US" dirty="0"/>
              <a:t>“</a:t>
            </a:r>
            <a:r>
              <a:rPr lang="ru-RU" dirty="0"/>
              <a:t>мир из скрепок</a:t>
            </a:r>
            <a:r>
              <a:rPr lang="en-US" dirty="0"/>
              <a:t>”</a:t>
            </a:r>
            <a:r>
              <a:rPr lang="ru-RU" dirty="0"/>
              <a:t> и </a:t>
            </a:r>
            <a:r>
              <a:rPr lang="ru-RU" dirty="0" err="1"/>
              <a:t>тп</a:t>
            </a:r>
            <a:endParaRPr lang="ru-RU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" dirty="0">
              <a:effectLst/>
              <a:highlight>
                <a:srgbClr val="FFFFFF"/>
              </a:highlight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2505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800" dirty="0">
                <a:solidFill>
                  <a:srgbClr val="424242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Сложно перечислить все ограничения</a:t>
            </a:r>
            <a:r>
              <a:rPr lang="en-US" sz="1800" dirty="0">
                <a:solidFill>
                  <a:srgbClr val="424242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. </a:t>
            </a:r>
            <a:r>
              <a:rPr lang="ru-RU" sz="1800" dirty="0">
                <a:solidFill>
                  <a:srgbClr val="424242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И даже наперед не придумаешь</a:t>
            </a:r>
            <a:r>
              <a:rPr lang="en-US" sz="1800" dirty="0">
                <a:solidFill>
                  <a:srgbClr val="424242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. </a:t>
            </a:r>
            <a:br>
              <a:rPr lang="ru-RU" sz="1800" dirty="0">
                <a:solidFill>
                  <a:srgbClr val="424242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</a:br>
            <a:r>
              <a:rPr lang="ru-RU" sz="1800" dirty="0">
                <a:solidFill>
                  <a:srgbClr val="424242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Если модель нашла хаки – она ими будет во всю пользоваться</a:t>
            </a:r>
            <a:endParaRPr lang="en-US" sz="1800" dirty="0">
              <a:solidFill>
                <a:srgbClr val="424242"/>
              </a:solidFill>
              <a:effectLst/>
              <a:highlight>
                <a:srgbClr val="FFFFFF"/>
              </a:highlight>
              <a:latin typeface="Roboto" panose="02000000000000000000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dirty="0">
              <a:solidFill>
                <a:srgbClr val="424242"/>
              </a:solidFill>
              <a:effectLst/>
              <a:highlight>
                <a:srgbClr val="FFFFFF"/>
              </a:highlight>
              <a:latin typeface="Roboto" panose="02000000000000000000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800" dirty="0">
                <a:solidFill>
                  <a:srgbClr val="424242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Пример с </a:t>
            </a:r>
            <a:r>
              <a:rPr lang="en-US" sz="1800" dirty="0" err="1">
                <a:solidFill>
                  <a:srgbClr val="424242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BreakOut</a:t>
            </a:r>
            <a:endParaRPr lang="en" dirty="0">
              <a:effectLst/>
              <a:highlight>
                <a:srgbClr val="FFFFFF"/>
              </a:highlight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816521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800" dirty="0">
                <a:solidFill>
                  <a:srgbClr val="424242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Или пример с числительными в </a:t>
            </a:r>
            <a:r>
              <a:rPr lang="en-US" sz="1800" dirty="0">
                <a:solidFill>
                  <a:srgbClr val="424242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Text2Image.</a:t>
            </a:r>
            <a:r>
              <a:rPr lang="ru-RU" sz="1800" dirty="0">
                <a:solidFill>
                  <a:srgbClr val="424242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 Они не любят числительные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1800" dirty="0">
              <a:solidFill>
                <a:srgbClr val="424242"/>
              </a:solidFill>
              <a:effectLst/>
              <a:highlight>
                <a:srgbClr val="FFFFFF"/>
              </a:highlight>
              <a:latin typeface="Roboto" panose="02000000000000000000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800" dirty="0">
                <a:solidFill>
                  <a:srgbClr val="424242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Как обходить эти </a:t>
            </a:r>
            <a:r>
              <a:rPr lang="en-US" sz="1800" dirty="0">
                <a:solidFill>
                  <a:srgbClr val="424242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“</a:t>
            </a:r>
            <a:r>
              <a:rPr lang="ru-RU" sz="1800" dirty="0" err="1">
                <a:solidFill>
                  <a:srgbClr val="424242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лайфаки</a:t>
            </a:r>
            <a:r>
              <a:rPr lang="en-US" sz="1800" dirty="0">
                <a:solidFill>
                  <a:srgbClr val="424242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”</a:t>
            </a:r>
            <a:r>
              <a:rPr lang="ru-RU" sz="1800" dirty="0">
                <a:solidFill>
                  <a:srgbClr val="424242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 пока непонятно</a:t>
            </a:r>
            <a:r>
              <a:rPr lang="en-US" sz="1800" dirty="0">
                <a:solidFill>
                  <a:srgbClr val="424242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.</a:t>
            </a:r>
            <a:endParaRPr lang="en" sz="1800" dirty="0">
              <a:effectLst/>
              <a:highlight>
                <a:srgbClr val="FFFFFF"/>
              </a:highlight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538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Смотрим на историю генеративного </a:t>
            </a:r>
            <a:r>
              <a:rPr lang="en-US" dirty="0"/>
              <a:t>AI.</a:t>
            </a:r>
            <a:r>
              <a:rPr lang="ru-RU" dirty="0"/>
              <a:t> Основная мысль</a:t>
            </a:r>
            <a:r>
              <a:rPr lang="en-US" dirty="0"/>
              <a:t>. </a:t>
            </a:r>
            <a:r>
              <a:rPr lang="ru-RU" dirty="0"/>
              <a:t>Между событиями проходит год/полгода</a:t>
            </a:r>
            <a:r>
              <a:rPr lang="en-US" dirty="0"/>
              <a:t>.</a:t>
            </a:r>
            <a:endParaRPr lang="e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dirty="0"/>
              <a:t>Design TODO: </a:t>
            </a:r>
            <a:r>
              <a:rPr lang="ru-RU" dirty="0"/>
              <a:t>Перерисовать картинку.  Временная шкала по оси</a:t>
            </a:r>
            <a:r>
              <a:rPr lang="en-US" dirty="0"/>
              <a:t> X.</a:t>
            </a:r>
            <a:endParaRPr lang="ru-RU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Источник в хорошем качестве </a:t>
            </a:r>
            <a:r>
              <a:rPr lang="en" dirty="0"/>
              <a:t>https://</a:t>
            </a:r>
            <a:r>
              <a:rPr lang="en" dirty="0" err="1"/>
              <a:t>github.com</a:t>
            </a:r>
            <a:r>
              <a:rPr lang="en" dirty="0"/>
              <a:t>/</a:t>
            </a:r>
            <a:r>
              <a:rPr lang="en" dirty="0" err="1"/>
              <a:t>davidADSP</a:t>
            </a:r>
            <a:r>
              <a:rPr lang="en" dirty="0"/>
              <a:t>/Generative_Deep_Learning_2nd_Edition/blob/main/docs/</a:t>
            </a:r>
            <a:r>
              <a:rPr lang="en" dirty="0" err="1"/>
              <a:t>timeline.png</a:t>
            </a:r>
            <a:endParaRPr lang="e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800" dirty="0">
                <a:effectLst/>
                <a:highlight>
                  <a:srgbClr val="FFFFFF"/>
                </a:highlight>
              </a:rPr>
              <a:t>Во время выполнения своих задач модели могут выполнять и промежуточные задачи</a:t>
            </a:r>
            <a:r>
              <a:rPr lang="en-US" sz="1800" dirty="0">
                <a:effectLst/>
                <a:highlight>
                  <a:srgbClr val="FFFFFF"/>
                </a:highlight>
              </a:rPr>
              <a:t>.</a:t>
            </a:r>
            <a:br>
              <a:rPr lang="en-US" sz="1800" dirty="0">
                <a:effectLst/>
                <a:highlight>
                  <a:srgbClr val="FFFFFF"/>
                </a:highlight>
              </a:rPr>
            </a:br>
            <a:br>
              <a:rPr lang="en-US" sz="1800" dirty="0">
                <a:effectLst/>
                <a:highlight>
                  <a:srgbClr val="FFFFFF"/>
                </a:highlight>
              </a:rPr>
            </a:br>
            <a:r>
              <a:rPr lang="ru-RU" sz="1800" dirty="0">
                <a:effectLst/>
                <a:highlight>
                  <a:srgbClr val="FFFFFF"/>
                </a:highlight>
              </a:rPr>
              <a:t>Пример как из </a:t>
            </a:r>
            <a:r>
              <a:rPr lang="en-US" sz="1800" dirty="0">
                <a:effectLst/>
                <a:highlight>
                  <a:srgbClr val="FFFFFF"/>
                </a:highlight>
              </a:rPr>
              <a:t>LLM</a:t>
            </a:r>
            <a:r>
              <a:rPr lang="ru-RU" sz="1800" dirty="0">
                <a:effectLst/>
                <a:highlight>
                  <a:srgbClr val="FFFFFF"/>
                </a:highlight>
              </a:rPr>
              <a:t> сделали агента в </a:t>
            </a:r>
            <a:r>
              <a:rPr lang="en-US" sz="1800" dirty="0" err="1">
                <a:effectLst/>
                <a:highlight>
                  <a:srgbClr val="FFFFFF"/>
                </a:highlight>
              </a:rPr>
              <a:t>MineCraft</a:t>
            </a:r>
            <a:r>
              <a:rPr lang="en-US" sz="1800" dirty="0">
                <a:effectLst/>
                <a:highlight>
                  <a:srgbClr val="FFFFFF"/>
                </a:highlight>
              </a:rPr>
              <a:t>. https://</a:t>
            </a:r>
            <a:r>
              <a:rPr lang="en-US" sz="1800" dirty="0" err="1">
                <a:effectLst/>
                <a:highlight>
                  <a:srgbClr val="FFFFFF"/>
                </a:highlight>
              </a:rPr>
              <a:t>arxiv.org</a:t>
            </a:r>
            <a:r>
              <a:rPr lang="en-US" sz="1800" dirty="0">
                <a:effectLst/>
                <a:highlight>
                  <a:srgbClr val="FFFFFF"/>
                </a:highlight>
              </a:rPr>
              <a:t>/pdf/2305.16291.pdf</a:t>
            </a:r>
            <a:br>
              <a:rPr lang="en-US" sz="1800" dirty="0">
                <a:effectLst/>
                <a:highlight>
                  <a:srgbClr val="FFFFFF"/>
                </a:highlight>
              </a:rPr>
            </a:br>
            <a:br>
              <a:rPr lang="en-US" sz="1800" dirty="0">
                <a:effectLst/>
                <a:highlight>
                  <a:srgbClr val="FFFFFF"/>
                </a:highlight>
              </a:rPr>
            </a:br>
            <a:r>
              <a:rPr lang="ru-RU" sz="1800" dirty="0">
                <a:effectLst/>
                <a:highlight>
                  <a:srgbClr val="FFFFFF"/>
                </a:highlight>
              </a:rPr>
              <a:t>Сохранение своей цели – парадоксальный инструментарий для нас</a:t>
            </a:r>
            <a:r>
              <a:rPr lang="en-US" sz="1800" dirty="0">
                <a:effectLst/>
                <a:highlight>
                  <a:srgbClr val="FFFFFF"/>
                </a:highlight>
              </a:rPr>
              <a:t>.</a:t>
            </a:r>
            <a:r>
              <a:rPr lang="ru-RU" sz="1800" dirty="0">
                <a:effectLst/>
                <a:highlight>
                  <a:srgbClr val="FFFFFF"/>
                </a:highlight>
              </a:rPr>
              <a:t> Модели могут не давать изменять свои функции ошибок</a:t>
            </a:r>
            <a:r>
              <a:rPr lang="en-US" sz="1800" dirty="0">
                <a:effectLst/>
                <a:highlight>
                  <a:srgbClr val="FFFFFF"/>
                </a:highlight>
              </a:rPr>
              <a:t>.</a:t>
            </a:r>
            <a:endParaRPr lang="en" sz="1800" dirty="0">
              <a:effectLst/>
              <a:highlight>
                <a:srgbClr val="FFFFFF"/>
              </a:highlight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03105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800" dirty="0">
                <a:effectLst/>
                <a:highlight>
                  <a:srgbClr val="FFFFFF"/>
                </a:highlight>
              </a:rPr>
              <a:t>Было бы круто если бы </a:t>
            </a:r>
            <a:r>
              <a:rPr lang="en-US" sz="1800" dirty="0">
                <a:effectLst/>
                <a:highlight>
                  <a:srgbClr val="FFFFFF"/>
                </a:highlight>
              </a:rPr>
              <a:t>AGI </a:t>
            </a:r>
            <a:r>
              <a:rPr lang="ru-RU" sz="1800" dirty="0">
                <a:effectLst/>
                <a:highlight>
                  <a:srgbClr val="FFFFFF"/>
                </a:highlight>
              </a:rPr>
              <a:t>разделял наши ценности</a:t>
            </a:r>
            <a:r>
              <a:rPr lang="en-US" sz="1800" dirty="0">
                <a:effectLst/>
                <a:highlight>
                  <a:srgbClr val="FFFFFF"/>
                </a:highlight>
              </a:rPr>
              <a:t>.</a:t>
            </a:r>
            <a:br>
              <a:rPr lang="en-US" sz="1800" dirty="0">
                <a:effectLst/>
                <a:highlight>
                  <a:srgbClr val="FFFFFF"/>
                </a:highlight>
              </a:rPr>
            </a:br>
            <a:br>
              <a:rPr lang="en-US" sz="1800" dirty="0">
                <a:effectLst/>
                <a:highlight>
                  <a:srgbClr val="FFFFFF"/>
                </a:highlight>
              </a:rPr>
            </a:br>
            <a:r>
              <a:rPr lang="ru-RU" sz="1800" dirty="0">
                <a:effectLst/>
                <a:highlight>
                  <a:srgbClr val="FFFFFF"/>
                </a:highlight>
              </a:rPr>
              <a:t>Но разве это так нужно? Неужели все так плохо?</a:t>
            </a:r>
            <a:endParaRPr lang="en" sz="1800" dirty="0">
              <a:effectLst/>
              <a:highlight>
                <a:srgbClr val="FFFFFF"/>
              </a:highlight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18296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800" dirty="0">
                <a:effectLst/>
                <a:highlight>
                  <a:srgbClr val="FFFFFF"/>
                </a:highlight>
              </a:rPr>
              <a:t>Будет ли </a:t>
            </a:r>
            <a:r>
              <a:rPr lang="en-US" sz="1800" dirty="0">
                <a:effectLst/>
                <a:highlight>
                  <a:srgbClr val="FFFFFF"/>
                </a:highlight>
              </a:rPr>
              <a:t>AGI </a:t>
            </a:r>
            <a:r>
              <a:rPr lang="ru-RU" sz="1800" dirty="0">
                <a:effectLst/>
                <a:highlight>
                  <a:srgbClr val="FFFFFF"/>
                </a:highlight>
              </a:rPr>
              <a:t>умнее человека</a:t>
            </a:r>
            <a:r>
              <a:rPr lang="en-US" sz="1800" dirty="0">
                <a:effectLst/>
                <a:highlight>
                  <a:srgbClr val="FFFFFF"/>
                </a:highlight>
              </a:rPr>
              <a:t>.</a:t>
            </a:r>
            <a:r>
              <a:rPr lang="ru-RU" sz="1800" dirty="0">
                <a:effectLst/>
                <a:highlight>
                  <a:srgbClr val="FFFFFF"/>
                </a:highlight>
              </a:rPr>
              <a:t> Ведь мы ему нужны</a:t>
            </a:r>
            <a:r>
              <a:rPr lang="en-US" sz="1800" dirty="0">
                <a:effectLst/>
                <a:highlight>
                  <a:srgbClr val="FFFFFF"/>
                </a:highlight>
              </a:rPr>
              <a:t>.</a:t>
            </a:r>
            <a:br>
              <a:rPr lang="en-US" sz="1800" dirty="0">
                <a:effectLst/>
                <a:highlight>
                  <a:srgbClr val="FFFFFF"/>
                </a:highlight>
              </a:rPr>
            </a:br>
            <a:br>
              <a:rPr lang="en-US" sz="1800" dirty="0">
                <a:effectLst/>
                <a:highlight>
                  <a:srgbClr val="FFFFFF"/>
                </a:highlight>
              </a:rPr>
            </a:br>
            <a:r>
              <a:rPr lang="ru-RU" sz="1800" dirty="0">
                <a:effectLst/>
                <a:highlight>
                  <a:srgbClr val="FFFFFF"/>
                </a:highlight>
              </a:rPr>
              <a:t>На самом деле скорее всего нет</a:t>
            </a:r>
            <a:r>
              <a:rPr lang="en-US" sz="1800" dirty="0">
                <a:effectLst/>
                <a:highlight>
                  <a:srgbClr val="FFFFFF"/>
                </a:highlight>
              </a:rPr>
              <a:t>.</a:t>
            </a:r>
            <a:r>
              <a:rPr lang="ru-RU" sz="1800" dirty="0">
                <a:effectLst/>
                <a:highlight>
                  <a:srgbClr val="FFFFFF"/>
                </a:highlight>
              </a:rPr>
              <a:t> Опыт человека может быть слишком примитивен и необязателен</a:t>
            </a:r>
            <a:r>
              <a:rPr lang="en-US" sz="1800" dirty="0">
                <a:effectLst/>
                <a:highlight>
                  <a:srgbClr val="FFFFFF"/>
                </a:highlight>
              </a:rPr>
              <a:t>.</a:t>
            </a:r>
            <a:r>
              <a:rPr lang="ru-RU" sz="1800" dirty="0">
                <a:effectLst/>
                <a:highlight>
                  <a:srgbClr val="FFFFFF"/>
                </a:highlight>
              </a:rPr>
              <a:t> Например как в </a:t>
            </a:r>
            <a:r>
              <a:rPr lang="en-US" sz="1800" dirty="0">
                <a:effectLst/>
                <a:highlight>
                  <a:srgbClr val="FFFFFF"/>
                </a:highlight>
              </a:rPr>
              <a:t>Go.</a:t>
            </a:r>
            <a:endParaRPr lang="ru-RU" sz="1800" dirty="0">
              <a:effectLst/>
              <a:highlight>
                <a:srgbClr val="FFFFFF"/>
              </a:highlight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1800" dirty="0">
              <a:effectLst/>
              <a:highlight>
                <a:srgbClr val="FFFFFF"/>
              </a:highlight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/>
              <a:t>Design TODO: </a:t>
            </a:r>
            <a:r>
              <a:rPr lang="ru-RU" sz="1800" dirty="0"/>
              <a:t> </a:t>
            </a:r>
            <a:r>
              <a:rPr lang="ru-RU" sz="1800" dirty="0" err="1"/>
              <a:t>перегенерить</a:t>
            </a:r>
            <a:r>
              <a:rPr lang="ru-RU" sz="1800" dirty="0"/>
              <a:t> мем с Уиллом Смитом и симфонией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800" dirty="0">
                <a:effectLst/>
                <a:highlight>
                  <a:srgbClr val="FFFFFF"/>
                </a:highlight>
              </a:rPr>
              <a:t> </a:t>
            </a:r>
            <a:endParaRPr lang="en" sz="1800" dirty="0">
              <a:effectLst/>
              <a:highlight>
                <a:srgbClr val="FFFFFF"/>
              </a:highlight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33600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" sz="1800" dirty="0">
              <a:effectLst/>
              <a:highlight>
                <a:srgbClr val="FFFFFF"/>
              </a:highlight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81939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800" dirty="0">
                <a:effectLst/>
                <a:highlight>
                  <a:srgbClr val="FFFFFF"/>
                </a:highlight>
              </a:rPr>
              <a:t>Мы уже это не остановим</a:t>
            </a:r>
            <a:r>
              <a:rPr lang="en-US" sz="1800" dirty="0">
                <a:effectLst/>
                <a:highlight>
                  <a:srgbClr val="FFFFFF"/>
                </a:highlight>
              </a:rPr>
              <a:t>.</a:t>
            </a:r>
            <a:r>
              <a:rPr lang="ru-RU" sz="1800" dirty="0">
                <a:effectLst/>
                <a:highlight>
                  <a:srgbClr val="FFFFFF"/>
                </a:highlight>
              </a:rPr>
              <a:t> Также как с ядерной бомбой</a:t>
            </a:r>
            <a:r>
              <a:rPr lang="en-US" sz="1800" dirty="0">
                <a:effectLst/>
                <a:highlight>
                  <a:srgbClr val="FFFFFF"/>
                </a:highlight>
              </a:rPr>
              <a:t>.</a:t>
            </a:r>
            <a:endParaRPr lang="ru-RU" sz="1800" dirty="0">
              <a:effectLst/>
              <a:highlight>
                <a:srgbClr val="FFFFFF"/>
              </a:highlight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1800" dirty="0">
              <a:effectLst/>
              <a:highlight>
                <a:srgbClr val="FFFFFF"/>
              </a:highlight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/>
              <a:t>Design TODO: </a:t>
            </a:r>
            <a:r>
              <a:rPr lang="ru-RU" sz="1800" dirty="0"/>
              <a:t> картинка с </a:t>
            </a:r>
            <a:r>
              <a:rPr lang="ru-RU" sz="1800" dirty="0" err="1"/>
              <a:t>промтом</a:t>
            </a:r>
            <a:r>
              <a:rPr lang="ru-RU" sz="1800" dirty="0"/>
              <a:t> </a:t>
            </a:r>
            <a:r>
              <a:rPr lang="en-US" sz="1800" dirty="0"/>
              <a:t>“</a:t>
            </a:r>
            <a:r>
              <a:rPr lang="ru-RU" sz="1800" dirty="0"/>
              <a:t>Запреты</a:t>
            </a:r>
            <a:r>
              <a:rPr lang="en-US" sz="1800" dirty="0"/>
              <a:t>”</a:t>
            </a:r>
            <a:r>
              <a:rPr lang="ru-RU" sz="1800" dirty="0"/>
              <a:t> </a:t>
            </a:r>
            <a:r>
              <a:rPr lang="en-US" sz="1800" dirty="0"/>
              <a:t>“</a:t>
            </a:r>
            <a:r>
              <a:rPr lang="ru-RU" sz="1800" dirty="0"/>
              <a:t>не остановить</a:t>
            </a:r>
            <a:r>
              <a:rPr lang="en-US" sz="1800" dirty="0"/>
              <a:t>”</a:t>
            </a:r>
            <a:endParaRPr lang="ru-RU" sz="18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" sz="1800" dirty="0">
              <a:effectLst/>
              <a:highlight>
                <a:srgbClr val="FFFFFF"/>
              </a:highlight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33409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" sz="1800" dirty="0">
              <a:effectLst/>
              <a:highlight>
                <a:srgbClr val="FFFFFF"/>
              </a:highlight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90085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" sz="1800" dirty="0">
              <a:effectLst/>
              <a:highlight>
                <a:srgbClr val="FFFFFF"/>
              </a:highlight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37263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800" dirty="0">
                <a:effectLst/>
                <a:highlight>
                  <a:srgbClr val="FFFFFF"/>
                </a:highlight>
              </a:rPr>
              <a:t>Есть теоретические варианты построения </a:t>
            </a:r>
            <a:r>
              <a:rPr lang="en-US" sz="1800" dirty="0">
                <a:effectLst/>
                <a:highlight>
                  <a:srgbClr val="FFFFFF"/>
                </a:highlight>
              </a:rPr>
              <a:t>AI.</a:t>
            </a:r>
            <a:r>
              <a:rPr lang="ru-RU" sz="1800" dirty="0">
                <a:effectLst/>
                <a:highlight>
                  <a:srgbClr val="FFFFFF"/>
                </a:highlight>
              </a:rPr>
              <a:t> Но их можно разделить на 2 части</a:t>
            </a:r>
            <a:r>
              <a:rPr lang="en-US" sz="1800" dirty="0">
                <a:effectLst/>
                <a:highlight>
                  <a:srgbClr val="FFFFFF"/>
                </a:highlight>
              </a:rPr>
              <a:t>.</a:t>
            </a:r>
            <a:br>
              <a:rPr lang="ru-RU" sz="1800" dirty="0">
                <a:effectLst/>
                <a:highlight>
                  <a:srgbClr val="FFFFFF"/>
                </a:highlight>
              </a:rPr>
            </a:br>
            <a:br>
              <a:rPr lang="ru-RU" sz="1800" dirty="0">
                <a:effectLst/>
                <a:highlight>
                  <a:srgbClr val="FFFFFF"/>
                </a:highlight>
              </a:rPr>
            </a:br>
            <a:r>
              <a:rPr lang="ru-RU" sz="1800" dirty="0">
                <a:effectLst/>
                <a:highlight>
                  <a:srgbClr val="FFFFFF"/>
                </a:highlight>
              </a:rPr>
              <a:t>Первые ничем не помогут</a:t>
            </a:r>
            <a:r>
              <a:rPr lang="en-US" sz="1800" dirty="0">
                <a:effectLst/>
                <a:highlight>
                  <a:srgbClr val="FFFFFF"/>
                </a:highlight>
              </a:rPr>
              <a:t>.</a:t>
            </a:r>
            <a:r>
              <a:rPr lang="ru-RU" sz="1800" dirty="0">
                <a:effectLst/>
                <a:highlight>
                  <a:srgbClr val="FFFFFF"/>
                </a:highlight>
              </a:rPr>
              <a:t> Вторые непонятно как делать</a:t>
            </a:r>
            <a:r>
              <a:rPr lang="en-US" sz="1800" dirty="0">
                <a:effectLst/>
                <a:highlight>
                  <a:srgbClr val="FFFFFF"/>
                </a:highlight>
              </a:rPr>
              <a:t>.</a:t>
            </a:r>
            <a:br>
              <a:rPr lang="ru-RU" sz="1800" dirty="0">
                <a:effectLst/>
                <a:highlight>
                  <a:srgbClr val="FFFFFF"/>
                </a:highlight>
              </a:rPr>
            </a:br>
            <a:r>
              <a:rPr lang="ru-RU" sz="1800" dirty="0">
                <a:effectLst/>
                <a:highlight>
                  <a:srgbClr val="FFFFFF"/>
                </a:highlight>
              </a:rPr>
              <a:t>Но мы уже всеми шагами идем к </a:t>
            </a:r>
            <a:r>
              <a:rPr lang="en-US" sz="1800" dirty="0">
                <a:effectLst/>
                <a:highlight>
                  <a:srgbClr val="FFFFFF"/>
                </a:highlight>
              </a:rPr>
              <a:t>AGI,</a:t>
            </a:r>
            <a:r>
              <a:rPr lang="ru-RU" sz="1800" dirty="0">
                <a:effectLst/>
                <a:highlight>
                  <a:srgbClr val="FFFFFF"/>
                </a:highlight>
              </a:rPr>
              <a:t> но как его за</a:t>
            </a:r>
            <a:r>
              <a:rPr lang="en-US" sz="1800" dirty="0" err="1">
                <a:effectLst/>
                <a:highlight>
                  <a:srgbClr val="FFFFFF"/>
                </a:highlight>
              </a:rPr>
              <a:t>alignm</a:t>
            </a:r>
            <a:r>
              <a:rPr lang="ru-RU" sz="1800" dirty="0">
                <a:effectLst/>
                <a:highlight>
                  <a:srgbClr val="FFFFFF"/>
                </a:highlight>
              </a:rPr>
              <a:t>ить мы не знает</a:t>
            </a:r>
            <a:r>
              <a:rPr lang="en-US" sz="1800" dirty="0">
                <a:effectLst/>
                <a:highlight>
                  <a:srgbClr val="FFFFFF"/>
                </a:highlight>
              </a:rPr>
              <a:t>:)</a:t>
            </a:r>
            <a:br>
              <a:rPr lang="en-US" sz="1800" dirty="0">
                <a:effectLst/>
                <a:highlight>
                  <a:srgbClr val="FFFFFF"/>
                </a:highlight>
              </a:rPr>
            </a:br>
            <a:br>
              <a:rPr lang="en-US" sz="1800" dirty="0">
                <a:effectLst/>
                <a:highlight>
                  <a:srgbClr val="FFFFFF"/>
                </a:highlight>
              </a:rPr>
            </a:br>
            <a:r>
              <a:rPr lang="ru-RU" sz="1800" dirty="0">
                <a:effectLst/>
                <a:highlight>
                  <a:srgbClr val="FFFFFF"/>
                </a:highlight>
              </a:rPr>
              <a:t>По этому поводу уже лет 10 переживает </a:t>
            </a:r>
            <a:r>
              <a:rPr lang="en-US" sz="1800" dirty="0"/>
              <a:t>E</a:t>
            </a:r>
            <a:r>
              <a:rPr lang="ru-RU" sz="1800" dirty="0" err="1"/>
              <a:t>liezer</a:t>
            </a:r>
            <a:r>
              <a:rPr lang="ru-RU" sz="1800" dirty="0"/>
              <a:t> </a:t>
            </a:r>
            <a:r>
              <a:rPr lang="en-US" sz="1800" dirty="0"/>
              <a:t>Y</a:t>
            </a:r>
            <a:r>
              <a:rPr lang="ru-RU" sz="1800" dirty="0" err="1"/>
              <a:t>udkowsky</a:t>
            </a:r>
            <a:r>
              <a:rPr lang="en-US" sz="1800" dirty="0"/>
              <a:t> .</a:t>
            </a:r>
            <a:r>
              <a:rPr lang="ru-RU" sz="1800" dirty="0"/>
              <a:t> Он говорить что у нас осталось процентов 5</a:t>
            </a:r>
            <a:r>
              <a:rPr lang="en-US" sz="1800" dirty="0"/>
              <a:t>,</a:t>
            </a:r>
            <a:r>
              <a:rPr lang="ru-RU" sz="1800" dirty="0"/>
              <a:t> что человечество выживет</a:t>
            </a:r>
            <a:r>
              <a:rPr lang="en-US" sz="1800" dirty="0"/>
              <a:t>.</a:t>
            </a:r>
            <a:endParaRPr lang="en" sz="1800" dirty="0">
              <a:effectLst/>
              <a:highlight>
                <a:srgbClr val="FFFFFF"/>
              </a:highlight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85845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Проходимся по релизам весны</a:t>
            </a:r>
            <a:r>
              <a:rPr lang="en-US" dirty="0"/>
              <a:t>.</a:t>
            </a:r>
            <a:r>
              <a:rPr lang="ru-RU" dirty="0"/>
              <a:t> Все очень ускорилось</a:t>
            </a:r>
            <a:r>
              <a:rPr lang="en-US" dirty="0"/>
              <a:t>.</a:t>
            </a:r>
            <a:r>
              <a:rPr lang="ru-RU" dirty="0"/>
              <a:t> </a:t>
            </a:r>
            <a:endParaRPr lang="e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dirty="0"/>
              <a:t>Design TODO: </a:t>
            </a:r>
            <a:r>
              <a:rPr lang="ru-RU" dirty="0"/>
              <a:t>Будет круто если перерисовать </a:t>
            </a:r>
            <a:endParaRPr lang="e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5565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Что же произошло? Куда мы идем? Мы создаем </a:t>
            </a:r>
            <a:r>
              <a:rPr lang="en-US" dirty="0"/>
              <a:t>AGI?</a:t>
            </a:r>
            <a:endParaRPr lang="e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098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Исследователи в области ИИ уже переживают</a:t>
            </a:r>
            <a:r>
              <a:rPr lang="en-US" dirty="0"/>
              <a:t>.</a:t>
            </a:r>
            <a:r>
              <a:rPr lang="ru-RU" dirty="0"/>
              <a:t> Рассказать про письмо</a:t>
            </a:r>
            <a:r>
              <a:rPr lang="en-US" dirty="0"/>
              <a:t>.</a:t>
            </a:r>
            <a:r>
              <a:rPr lang="ru-RU" dirty="0"/>
              <a:t> Много подписантов</a:t>
            </a:r>
            <a:r>
              <a:rPr lang="en-US" dirty="0"/>
              <a:t>.</a:t>
            </a:r>
            <a:r>
              <a:rPr lang="ru-RU" dirty="0"/>
              <a:t> Есть и ОЧЕНЬ авторитетные в области</a:t>
            </a:r>
            <a:r>
              <a:rPr lang="en-US" dirty="0"/>
              <a:t>. </a:t>
            </a:r>
            <a:r>
              <a:rPr lang="ru-RU" dirty="0"/>
              <a:t>Много дискуссий</a:t>
            </a:r>
            <a:r>
              <a:rPr lang="en-US" dirty="0"/>
              <a:t>.</a:t>
            </a:r>
            <a:r>
              <a:rPr lang="ru-RU" dirty="0"/>
              <a:t> </a:t>
            </a:r>
            <a:br>
              <a:rPr lang="ru-RU" dirty="0"/>
            </a:br>
            <a:r>
              <a:rPr lang="ru-RU" dirty="0"/>
              <a:t>Часть считает</a:t>
            </a:r>
            <a:r>
              <a:rPr lang="en-US" dirty="0"/>
              <a:t>, </a:t>
            </a:r>
            <a:r>
              <a:rPr lang="ru-RU" dirty="0"/>
              <a:t>что нужно полностью останавливать исследования</a:t>
            </a:r>
            <a:r>
              <a:rPr lang="en-US" dirty="0"/>
              <a:t>.</a:t>
            </a:r>
            <a:endParaRPr lang="ru-RU" dirty="0"/>
          </a:p>
          <a:p>
            <a:r>
              <a:rPr lang="ru-RU" dirty="0"/>
              <a:t>Другие что остановка – не решение проблемы и нужны другие методы снижения рисков</a:t>
            </a:r>
          </a:p>
          <a:p>
            <a:r>
              <a:rPr lang="ru-RU" dirty="0"/>
              <a:t>Третьи что все хорошо и мы решим все наши проблемы по ходу времени</a:t>
            </a:r>
            <a:r>
              <a:rPr lang="en-US" dirty="0"/>
              <a:t>. </a:t>
            </a:r>
            <a:br>
              <a:rPr lang="ru-RU" dirty="0"/>
            </a:br>
            <a:endParaRPr lang="e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dirty="0"/>
              <a:t>Design TODO:</a:t>
            </a:r>
            <a:r>
              <a:rPr lang="ru-RU" dirty="0"/>
              <a:t> текст письма оформить как цитата</a:t>
            </a:r>
            <a:endParaRPr lang="e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6841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Начинает волноваться и правительства</a:t>
            </a:r>
            <a:r>
              <a:rPr lang="en-US" dirty="0"/>
              <a:t>.</a:t>
            </a:r>
            <a:r>
              <a:rPr lang="ru-RU" dirty="0"/>
              <a:t> Начинают вводить ограничения</a:t>
            </a:r>
            <a:r>
              <a:rPr lang="en-US" dirty="0"/>
              <a:t>. </a:t>
            </a:r>
            <a:r>
              <a:rPr lang="ru-RU" dirty="0"/>
              <a:t>Но на них надежды никакой)</a:t>
            </a:r>
            <a:br>
              <a:rPr lang="ru-RU" dirty="0"/>
            </a:br>
            <a:br>
              <a:rPr lang="ru-RU" dirty="0"/>
            </a:br>
            <a:r>
              <a:rPr lang="ru-RU" dirty="0"/>
              <a:t>Так стоит нам бояться? Или мы в просто переходим в новую эру?</a:t>
            </a:r>
            <a:endParaRPr lang="e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26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2983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Текущее состояние </a:t>
            </a:r>
            <a:r>
              <a:rPr lang="en-US" dirty="0"/>
              <a:t>AI</a:t>
            </a:r>
            <a:r>
              <a:rPr lang="ru-RU" dirty="0"/>
              <a:t> обязано архитектуре трансформера</a:t>
            </a:r>
            <a:r>
              <a:rPr lang="en-US" dirty="0"/>
              <a:t>.</a:t>
            </a:r>
            <a:r>
              <a:rPr lang="ru-RU" dirty="0"/>
              <a:t> Трансформер – это модель</a:t>
            </a:r>
            <a:r>
              <a:rPr lang="en" dirty="0"/>
              <a:t> </a:t>
            </a:r>
            <a:r>
              <a:rPr lang="ru-RU" dirty="0"/>
              <a:t>на основе механизма внимания</a:t>
            </a:r>
          </a:p>
          <a:p>
            <a:endParaRPr lang="ru-RU" dirty="0"/>
          </a:p>
          <a:p>
            <a:r>
              <a:rPr lang="ru-RU" dirty="0"/>
              <a:t>Идея</a:t>
            </a:r>
            <a:r>
              <a:rPr lang="en" dirty="0"/>
              <a:t> </a:t>
            </a:r>
            <a:r>
              <a:rPr lang="ru-RU" dirty="0"/>
              <a:t>слоев трансформера состоит в том, чтобы</a:t>
            </a:r>
            <a:r>
              <a:rPr lang="en" dirty="0"/>
              <a:t> </a:t>
            </a:r>
            <a:r>
              <a:rPr lang="ru-RU" dirty="0"/>
              <a:t>на каждом слое вектору</a:t>
            </a:r>
            <a:r>
              <a:rPr lang="en" dirty="0"/>
              <a:t>, </a:t>
            </a:r>
            <a:r>
              <a:rPr lang="ru-RU" dirty="0"/>
              <a:t>соответствующему словам</a:t>
            </a:r>
            <a:r>
              <a:rPr lang="en-US" dirty="0"/>
              <a:t>,</a:t>
            </a:r>
            <a:r>
              <a:rPr lang="ru-RU" dirty="0"/>
              <a:t> преобразовать в другие вектора</a:t>
            </a:r>
            <a:r>
              <a:rPr lang="en" dirty="0"/>
              <a:t> </a:t>
            </a:r>
            <a:r>
              <a:rPr lang="ru-RU" dirty="0"/>
              <a:t>так, чтобы каждое слово могло </a:t>
            </a:r>
            <a:r>
              <a:rPr lang="en-US" dirty="0"/>
              <a:t>“</a:t>
            </a:r>
            <a:r>
              <a:rPr lang="ru-RU" dirty="0"/>
              <a:t>учитывать</a:t>
            </a:r>
            <a:r>
              <a:rPr lang="en-US" dirty="0"/>
              <a:t>”</a:t>
            </a:r>
            <a:r>
              <a:rPr lang="ru-RU" dirty="0"/>
              <a:t> другие слова</a:t>
            </a:r>
            <a:r>
              <a:rPr lang="en-US" dirty="0"/>
              <a:t> </a:t>
            </a:r>
            <a:r>
              <a:rPr lang="ru-RU" dirty="0"/>
              <a:t>с контексте с разные весами</a:t>
            </a:r>
            <a:r>
              <a:rPr lang="en-US" dirty="0"/>
              <a:t>.</a:t>
            </a:r>
            <a:endParaRPr lang="e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9465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A750831-2D06-8047-B831-E3B505A224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86000" y="1683544"/>
            <a:ext cx="13716000" cy="3581400"/>
          </a:xfrm>
        </p:spPr>
        <p:txBody>
          <a:bodyPr anchor="b"/>
          <a:lstStyle>
            <a:lvl1pPr algn="ctr">
              <a:defRPr sz="9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E742C204-ED91-344A-A1CC-FCAC47BEA3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000" y="5403057"/>
            <a:ext cx="13716000" cy="2483643"/>
          </a:xfrm>
        </p:spPr>
        <p:txBody>
          <a:bodyPr/>
          <a:lstStyle>
            <a:lvl1pPr marL="0" indent="0" algn="ctr">
              <a:buNone/>
              <a:defRPr sz="3600"/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40EAB84-6984-C548-9EBF-9C5639CDD6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852C01A-CA11-6C42-9170-F4BD09D6E5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F60CE0D-3003-2348-A3EE-BC8A96914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ru-RU" smtClean="0"/>
              <a:pPr algn="r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179651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75C50CEB-140B-F547-98C2-C98EC78CEA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9B1B3925-F023-CA49-8BEE-34C69FB3CF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31FACAA-A6BD-FF48-8961-71A1F683C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ru-RU" smtClean="0"/>
              <a:pPr algn="r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85800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6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6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6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6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jpeg"/><Relationship Id="rId4" Type="http://schemas.openxmlformats.org/officeDocument/2006/relationships/image" Target="../media/image6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6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6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6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6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6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6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6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6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image" Target="../media/image6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openxmlformats.org/officeDocument/2006/relationships/image" Target="../media/image6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6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6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6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png"/><Relationship Id="rId4" Type="http://schemas.openxmlformats.org/officeDocument/2006/relationships/image" Target="../media/image6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png"/><Relationship Id="rId4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6.sv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6.png"/><Relationship Id="rId4" Type="http://schemas.openxmlformats.org/officeDocument/2006/relationships/image" Target="../media/image6.sv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7.jpeg"/><Relationship Id="rId4" Type="http://schemas.openxmlformats.org/officeDocument/2006/relationships/image" Target="../media/image6.sv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8.png"/><Relationship Id="rId4" Type="http://schemas.openxmlformats.org/officeDocument/2006/relationships/image" Target="../media/image6.sv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sv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9.png"/><Relationship Id="rId4" Type="http://schemas.openxmlformats.org/officeDocument/2006/relationships/image" Target="../media/image6.sv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sv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0.png"/><Relationship Id="rId4" Type="http://schemas.openxmlformats.org/officeDocument/2006/relationships/image" Target="../media/image6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Relationship Id="rId9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Relationship Id="rId9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Relationship Id="rId9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Relationship Id="rId9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6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80618" y="239282"/>
            <a:ext cx="4358357" cy="435835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 0">
            <a:extLst>
              <a:ext uri="{FF2B5EF4-FFF2-40B4-BE49-F238E27FC236}">
                <a16:creationId xmlns:a16="http://schemas.microsoft.com/office/drawing/2014/main" id="{F15427AD-56EE-AD97-C967-DF0E9E384BB2}"/>
              </a:ext>
            </a:extLst>
          </p:cNvPr>
          <p:cNvSpPr/>
          <p:nvPr/>
        </p:nvSpPr>
        <p:spPr>
          <a:xfrm>
            <a:off x="11384433" y="1099734"/>
            <a:ext cx="5269423" cy="40437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9000"/>
              </a:lnSpc>
            </a:pPr>
            <a:r>
              <a:rPr lang="en-US" sz="6000" b="1" dirty="0">
                <a:solidFill>
                  <a:srgbClr val="FFFFFF"/>
                </a:solidFill>
                <a:latin typeface="+mj-lt"/>
                <a:ea typeface="SB Sans Display Bold" pitchFamily="34" charset="-122"/>
              </a:rPr>
              <a:t>C</a:t>
            </a:r>
            <a:r>
              <a:rPr lang="ru-RU" sz="6000" b="1" dirty="0">
                <a:solidFill>
                  <a:srgbClr val="FFFFFF"/>
                </a:solidFill>
                <a:latin typeface="+mj-lt"/>
                <a:ea typeface="SB Sans Display Bold" pitchFamily="34" charset="-122"/>
              </a:rPr>
              <a:t>ильный</a:t>
            </a:r>
          </a:p>
          <a:p>
            <a:pPr algn="ctr">
              <a:lnSpc>
                <a:spcPts val="9000"/>
              </a:lnSpc>
            </a:pPr>
            <a:r>
              <a:rPr lang="ru-RU" sz="6000" b="1" dirty="0">
                <a:solidFill>
                  <a:srgbClr val="FFFFFF"/>
                </a:solidFill>
                <a:latin typeface="+mj-lt"/>
                <a:ea typeface="SB Sans Display Bold" pitchFamily="34" charset="-122"/>
              </a:rPr>
              <a:t>Искусственный </a:t>
            </a:r>
          </a:p>
          <a:p>
            <a:pPr algn="ctr">
              <a:lnSpc>
                <a:spcPts val="9000"/>
              </a:lnSpc>
            </a:pPr>
            <a:r>
              <a:rPr lang="ru-RU" sz="6000" b="1" dirty="0">
                <a:solidFill>
                  <a:srgbClr val="FFFFFF"/>
                </a:solidFill>
                <a:latin typeface="+mj-lt"/>
                <a:ea typeface="SB Sans Display Bold" pitchFamily="34" charset="-122"/>
              </a:rPr>
              <a:t>Интеллект</a:t>
            </a:r>
            <a:endParaRPr lang="en-US" sz="6000" dirty="0">
              <a:latin typeface="+mj-lt"/>
            </a:endParaRPr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E766FF7D-575A-F52D-C6C4-1FB8EF398223}"/>
              </a:ext>
            </a:extLst>
          </p:cNvPr>
          <p:cNvSpPr/>
          <p:nvPr/>
        </p:nvSpPr>
        <p:spPr>
          <a:xfrm>
            <a:off x="1274695" y="4464843"/>
            <a:ext cx="3764280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00"/>
              </a:lnSpc>
              <a:spcAft>
                <a:spcPts val="375"/>
              </a:spcAft>
              <a:buNone/>
            </a:pPr>
            <a:r>
              <a:rPr lang="en-US" sz="2700" kern="0" spc="150" dirty="0">
                <a:solidFill>
                  <a:schemeClr val="bg1"/>
                </a:solidFill>
                <a:latin typeface="+mj-lt"/>
                <a:ea typeface="Inter Extra Bold" pitchFamily="34" charset="-122"/>
                <a:cs typeface="Inter Extra Bold" pitchFamily="34" charset="-120"/>
              </a:rPr>
              <a:t>RANDOM FACTS:</a:t>
            </a:r>
            <a:endParaRPr lang="en-US" sz="27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7160B5E4-1211-2240-CE63-09E5D02271BE}"/>
              </a:ext>
            </a:extLst>
          </p:cNvPr>
          <p:cNvSpPr/>
          <p:nvPr/>
        </p:nvSpPr>
        <p:spPr>
          <a:xfrm>
            <a:off x="1274695" y="5169036"/>
            <a:ext cx="9029032" cy="48786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457200" indent="-457200">
              <a:lnSpc>
                <a:spcPts val="3300"/>
              </a:lnSpc>
              <a:spcAft>
                <a:spcPts val="2250"/>
              </a:spcAft>
              <a:buFont typeface="Arial" panose="020B0604020202020204" pitchFamily="34" charset="0"/>
              <a:buChar char="•"/>
            </a:pPr>
            <a:r>
              <a:rPr lang="en-US" sz="2700" dirty="0">
                <a:solidFill>
                  <a:schemeClr val="bg1"/>
                </a:solidFill>
                <a:ea typeface="Inter Regular" pitchFamily="34" charset="-122"/>
                <a:cs typeface="Inter Regular" pitchFamily="34" charset="-120"/>
              </a:rPr>
              <a:t>TODO</a:t>
            </a:r>
            <a:endParaRPr lang="ru-RU" sz="2700" dirty="0">
              <a:solidFill>
                <a:schemeClr val="bg1"/>
              </a:solidFill>
              <a:ea typeface="Inter Regular" pitchFamily="34" charset="-122"/>
              <a:cs typeface="Inter Regular" pitchFamily="34" charset="-120"/>
            </a:endParaRPr>
          </a:p>
          <a:p>
            <a:pPr marL="457200" indent="-457200">
              <a:lnSpc>
                <a:spcPts val="3300"/>
              </a:lnSpc>
              <a:spcAft>
                <a:spcPts val="2250"/>
              </a:spcAft>
              <a:buFont typeface="Arial" panose="020B0604020202020204" pitchFamily="34" charset="0"/>
              <a:buChar char="•"/>
            </a:pPr>
            <a:r>
              <a:rPr lang="en-US" sz="2700" dirty="0">
                <a:solidFill>
                  <a:schemeClr val="bg1"/>
                </a:solidFill>
                <a:ea typeface="Inter Regular" pitchFamily="34" charset="-122"/>
                <a:cs typeface="Inter Regular" pitchFamily="34" charset="-120"/>
              </a:rPr>
              <a:t>TODO</a:t>
            </a:r>
            <a:endParaRPr lang="ru-RU" sz="2700" dirty="0">
              <a:solidFill>
                <a:schemeClr val="bg1"/>
              </a:solidFill>
              <a:ea typeface="Inter Regular" pitchFamily="34" charset="-122"/>
              <a:cs typeface="Inter Regular" pitchFamily="34" charset="-120"/>
            </a:endParaRPr>
          </a:p>
          <a:p>
            <a:pPr marL="457200" indent="-457200">
              <a:lnSpc>
                <a:spcPts val="3300"/>
              </a:lnSpc>
              <a:spcAft>
                <a:spcPts val="2250"/>
              </a:spcAft>
              <a:buFont typeface="Arial" panose="020B0604020202020204" pitchFamily="34" charset="0"/>
              <a:buChar char="•"/>
            </a:pPr>
            <a:r>
              <a:rPr lang="en-US" sz="2700" dirty="0">
                <a:solidFill>
                  <a:schemeClr val="bg1"/>
                </a:solidFill>
                <a:ea typeface="Inter Regular" pitchFamily="34" charset="-122"/>
                <a:cs typeface="Inter Regular" pitchFamily="34" charset="-120"/>
              </a:rPr>
              <a:t>TODO</a:t>
            </a:r>
            <a:endParaRPr lang="en-US" sz="27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C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6383000" y="923925"/>
            <a:ext cx="952500" cy="754455"/>
          </a:xfrm>
          <a:prstGeom prst="rect">
            <a:avLst/>
          </a:prstGeom>
        </p:spPr>
      </p:pic>
      <p:sp>
        <p:nvSpPr>
          <p:cNvPr id="13" name="Text 0"/>
          <p:cNvSpPr/>
          <p:nvPr/>
        </p:nvSpPr>
        <p:spPr>
          <a:xfrm>
            <a:off x="1524000" y="1000125"/>
            <a:ext cx="1392555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ru-RU" sz="4400" dirty="0"/>
              <a:t>ЯЗЫКОВЫЕ МОДЕЛИ</a:t>
            </a:r>
            <a:endParaRPr lang="en-US" sz="4200" dirty="0">
              <a:latin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D7FDFC-0F53-E0BC-9332-4FA5F6B33143}"/>
              </a:ext>
            </a:extLst>
          </p:cNvPr>
          <p:cNvSpPr txBox="1"/>
          <p:nvPr/>
        </p:nvSpPr>
        <p:spPr>
          <a:xfrm>
            <a:off x="1524000" y="1971706"/>
            <a:ext cx="14214764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dirty="0"/>
              <a:t>Вид постановки задачи обработки языка: </a:t>
            </a:r>
          </a:p>
          <a:p>
            <a:r>
              <a:rPr lang="ru-RU" sz="3200" dirty="0"/>
              <a:t>Авторегрессивно порождать следующий токен на основе предыдущих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7D98297-0BDC-ADA3-652D-6BB78908A8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000" y="3607346"/>
            <a:ext cx="13305776" cy="5259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1261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C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6383000" y="923925"/>
            <a:ext cx="952500" cy="754455"/>
          </a:xfrm>
          <a:prstGeom prst="rect">
            <a:avLst/>
          </a:prstGeom>
        </p:spPr>
      </p:pic>
      <p:sp>
        <p:nvSpPr>
          <p:cNvPr id="13" name="Text 0"/>
          <p:cNvSpPr/>
          <p:nvPr/>
        </p:nvSpPr>
        <p:spPr>
          <a:xfrm>
            <a:off x="1524000" y="1000125"/>
            <a:ext cx="1392555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4400" dirty="0">
                <a:latin typeface="+mj-lt"/>
              </a:rPr>
              <a:t>GPT</a:t>
            </a:r>
            <a:endParaRPr lang="en-US" sz="4200" dirty="0">
              <a:latin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D7FDFC-0F53-E0BC-9332-4FA5F6B33143}"/>
              </a:ext>
            </a:extLst>
          </p:cNvPr>
          <p:cNvSpPr txBox="1"/>
          <p:nvPr/>
        </p:nvSpPr>
        <p:spPr>
          <a:xfrm>
            <a:off x="1524000" y="1971706"/>
            <a:ext cx="6206836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dirty="0"/>
              <a:t>Серия моделей </a:t>
            </a:r>
            <a:r>
              <a:rPr lang="en" sz="3200" dirty="0"/>
              <a:t>GPT (Generative Pretrained Transformer) – </a:t>
            </a:r>
            <a:r>
              <a:rPr lang="ru-RU" sz="3200" dirty="0"/>
              <a:t>это часть от трансформера, который как раз и предсказывает токены</a:t>
            </a:r>
            <a:r>
              <a:rPr lang="en-US" sz="3200" dirty="0"/>
              <a:t>.</a:t>
            </a:r>
            <a:endParaRPr lang="ru-RU" sz="3200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16A4F68-D361-2ACF-D420-047006E3EF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39479" y="1971706"/>
            <a:ext cx="9989641" cy="831529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22EAF32-0792-BE4E-53AB-8D1BE0B8DA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10929" y="4395790"/>
            <a:ext cx="5232977" cy="5232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1005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C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6383000" y="923925"/>
            <a:ext cx="952500" cy="754455"/>
          </a:xfrm>
          <a:prstGeom prst="rect">
            <a:avLst/>
          </a:prstGeom>
        </p:spPr>
      </p:pic>
      <p:sp>
        <p:nvSpPr>
          <p:cNvPr id="13" name="Text 0"/>
          <p:cNvSpPr/>
          <p:nvPr/>
        </p:nvSpPr>
        <p:spPr>
          <a:xfrm>
            <a:off x="1524000" y="1000125"/>
            <a:ext cx="1392555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endParaRPr lang="en-US" sz="4200" dirty="0">
              <a:latin typeface="+mj-lt"/>
            </a:endParaRP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AA5A7DCC-EBEF-476F-9EE5-E5004D7585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97" r="33571"/>
          <a:stretch/>
        </p:blipFill>
        <p:spPr bwMode="auto">
          <a:xfrm>
            <a:off x="4103576" y="1914525"/>
            <a:ext cx="10080847" cy="7900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 0">
            <a:extLst>
              <a:ext uri="{FF2B5EF4-FFF2-40B4-BE49-F238E27FC236}">
                <a16:creationId xmlns:a16="http://schemas.microsoft.com/office/drawing/2014/main" id="{B680EFF0-26DC-6D78-46EA-8E1865714B44}"/>
              </a:ext>
            </a:extLst>
          </p:cNvPr>
          <p:cNvSpPr/>
          <p:nvPr/>
        </p:nvSpPr>
        <p:spPr>
          <a:xfrm>
            <a:off x="1676400" y="1152525"/>
            <a:ext cx="1392555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ru-RU" sz="4400" dirty="0">
                <a:latin typeface="+mj-lt"/>
              </a:rPr>
              <a:t>ИСТОРИЯ </a:t>
            </a:r>
            <a:r>
              <a:rPr lang="en-US" sz="4400" dirty="0">
                <a:latin typeface="+mj-lt"/>
              </a:rPr>
              <a:t>GPT</a:t>
            </a:r>
            <a:endParaRPr lang="en-US" sz="4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616657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C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6383000" y="923925"/>
            <a:ext cx="952500" cy="754455"/>
          </a:xfrm>
          <a:prstGeom prst="rect">
            <a:avLst/>
          </a:prstGeom>
        </p:spPr>
      </p:pic>
      <p:sp>
        <p:nvSpPr>
          <p:cNvPr id="13" name="Text 0"/>
          <p:cNvSpPr/>
          <p:nvPr/>
        </p:nvSpPr>
        <p:spPr>
          <a:xfrm>
            <a:off x="1524000" y="1000125"/>
            <a:ext cx="1392555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endParaRPr lang="en-US" sz="4200" dirty="0">
              <a:latin typeface="+mj-lt"/>
            </a:endParaRPr>
          </a:p>
        </p:txBody>
      </p:sp>
      <p:sp>
        <p:nvSpPr>
          <p:cNvPr id="5" name="Text 0">
            <a:extLst>
              <a:ext uri="{FF2B5EF4-FFF2-40B4-BE49-F238E27FC236}">
                <a16:creationId xmlns:a16="http://schemas.microsoft.com/office/drawing/2014/main" id="{B680EFF0-26DC-6D78-46EA-8E1865714B44}"/>
              </a:ext>
            </a:extLst>
          </p:cNvPr>
          <p:cNvSpPr/>
          <p:nvPr/>
        </p:nvSpPr>
        <p:spPr>
          <a:xfrm>
            <a:off x="1676400" y="1152525"/>
            <a:ext cx="1392555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" sz="4400" dirty="0"/>
              <a:t>ChatGPT. RLHF</a:t>
            </a:r>
            <a:endParaRPr lang="en-US" sz="4200" dirty="0">
              <a:latin typeface="+mj-lt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0AAFF2E-F7FD-1033-F788-737718E005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3209" y="3055388"/>
            <a:ext cx="17681582" cy="567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4244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C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6383000" y="923925"/>
            <a:ext cx="952500" cy="754455"/>
          </a:xfrm>
          <a:prstGeom prst="rect">
            <a:avLst/>
          </a:prstGeom>
        </p:spPr>
      </p:pic>
      <p:sp>
        <p:nvSpPr>
          <p:cNvPr id="13" name="Text 0"/>
          <p:cNvSpPr/>
          <p:nvPr/>
        </p:nvSpPr>
        <p:spPr>
          <a:xfrm>
            <a:off x="1524000" y="1000125"/>
            <a:ext cx="1392555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endParaRPr lang="en-US" sz="4200" dirty="0">
              <a:latin typeface="+mj-lt"/>
            </a:endParaRPr>
          </a:p>
        </p:txBody>
      </p:sp>
      <p:sp>
        <p:nvSpPr>
          <p:cNvPr id="5" name="Text 0">
            <a:extLst>
              <a:ext uri="{FF2B5EF4-FFF2-40B4-BE49-F238E27FC236}">
                <a16:creationId xmlns:a16="http://schemas.microsoft.com/office/drawing/2014/main" id="{B680EFF0-26DC-6D78-46EA-8E1865714B44}"/>
              </a:ext>
            </a:extLst>
          </p:cNvPr>
          <p:cNvSpPr/>
          <p:nvPr/>
        </p:nvSpPr>
        <p:spPr>
          <a:xfrm>
            <a:off x="1676400" y="1152525"/>
            <a:ext cx="1392555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" sz="4400" dirty="0">
                <a:latin typeface="+mj-lt"/>
              </a:rPr>
              <a:t>GPT-4</a:t>
            </a:r>
            <a:endParaRPr lang="en-US" sz="4200" dirty="0">
              <a:latin typeface="+mj-lt"/>
            </a:endParaRPr>
          </a:p>
        </p:txBody>
      </p:sp>
      <p:pic>
        <p:nvPicPr>
          <p:cNvPr id="12290" name="Picture 2" descr="What's new with GPT-4 — from processing pictures to acing ...">
            <a:extLst>
              <a:ext uri="{FF2B5EF4-FFF2-40B4-BE49-F238E27FC236}">
                <a16:creationId xmlns:a16="http://schemas.microsoft.com/office/drawing/2014/main" id="{591FFB0D-90C6-8B33-2893-650CCFC7BB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4846" y="2172596"/>
            <a:ext cx="9523154" cy="8114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F3AA5D4-EA69-E382-5DE8-643A0482CCA6}"/>
              </a:ext>
            </a:extLst>
          </p:cNvPr>
          <p:cNvSpPr txBox="1"/>
          <p:nvPr/>
        </p:nvSpPr>
        <p:spPr>
          <a:xfrm>
            <a:off x="1676400" y="1932910"/>
            <a:ext cx="630739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3200" dirty="0"/>
              <a:t>GPT-4 </a:t>
            </a:r>
            <a:r>
              <a:rPr lang="ru-RU" sz="3200" dirty="0"/>
              <a:t>теперь мультимодальная и может обрабатывать изображения</a:t>
            </a:r>
          </a:p>
        </p:txBody>
      </p:sp>
    </p:spTree>
    <p:extLst>
      <p:ext uri="{BB962C8B-B14F-4D97-AF65-F5344CB8AC3E}">
        <p14:creationId xmlns:p14="http://schemas.microsoft.com/office/powerpoint/2010/main" val="10537391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C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6383000" y="923925"/>
            <a:ext cx="952500" cy="754455"/>
          </a:xfrm>
          <a:prstGeom prst="rect">
            <a:avLst/>
          </a:prstGeom>
        </p:spPr>
      </p:pic>
      <p:sp>
        <p:nvSpPr>
          <p:cNvPr id="13" name="Text 0"/>
          <p:cNvSpPr/>
          <p:nvPr/>
        </p:nvSpPr>
        <p:spPr>
          <a:xfrm>
            <a:off x="1524000" y="1000125"/>
            <a:ext cx="1392555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endParaRPr lang="en-US" sz="4200" dirty="0">
              <a:latin typeface="+mj-lt"/>
            </a:endParaRPr>
          </a:p>
        </p:txBody>
      </p:sp>
      <p:sp>
        <p:nvSpPr>
          <p:cNvPr id="5" name="Text 0">
            <a:extLst>
              <a:ext uri="{FF2B5EF4-FFF2-40B4-BE49-F238E27FC236}">
                <a16:creationId xmlns:a16="http://schemas.microsoft.com/office/drawing/2014/main" id="{B680EFF0-26DC-6D78-46EA-8E1865714B44}"/>
              </a:ext>
            </a:extLst>
          </p:cNvPr>
          <p:cNvSpPr/>
          <p:nvPr/>
        </p:nvSpPr>
        <p:spPr>
          <a:xfrm>
            <a:off x="1676400" y="1152525"/>
            <a:ext cx="1392555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ru-RU" sz="4400" dirty="0">
                <a:latin typeface="+mj-lt"/>
              </a:rPr>
              <a:t>ЧЕГО ДОСТИГЛИ?</a:t>
            </a:r>
            <a:endParaRPr lang="en-US" sz="4200" dirty="0">
              <a:latin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F3AA5D4-EA69-E382-5DE8-643A0482CCA6}"/>
              </a:ext>
            </a:extLst>
          </p:cNvPr>
          <p:cNvSpPr txBox="1"/>
          <p:nvPr/>
        </p:nvSpPr>
        <p:spPr>
          <a:xfrm>
            <a:off x="1524000" y="1942325"/>
            <a:ext cx="5739545" cy="79714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3200" dirty="0"/>
              <a:t>GPT-4 </a:t>
            </a:r>
            <a:r>
              <a:rPr lang="ru-RU" sz="3200" dirty="0"/>
              <a:t>достигает формы общего интеллекта, демонстрируя искры</a:t>
            </a:r>
          </a:p>
          <a:p>
            <a:r>
              <a:rPr lang="ru-RU" sz="3200" dirty="0"/>
              <a:t>искусственного общего интеллекта. </a:t>
            </a:r>
          </a:p>
          <a:p>
            <a:r>
              <a:rPr lang="ru-RU" sz="3200" dirty="0"/>
              <a:t>Признаки умственных способностей</a:t>
            </a:r>
            <a:r>
              <a:rPr lang="en-US" sz="3200" dirty="0"/>
              <a:t>, </a:t>
            </a:r>
            <a:r>
              <a:rPr lang="ru-RU" sz="3200" dirty="0"/>
              <a:t>рассуждений, креативности и дедукции</a:t>
            </a:r>
            <a:r>
              <a:rPr lang="en-US" sz="3200" dirty="0"/>
              <a:t>.</a:t>
            </a:r>
          </a:p>
          <a:p>
            <a:r>
              <a:rPr lang="ru-RU" sz="3200" dirty="0"/>
              <a:t>Большой диапазон сфер</a:t>
            </a:r>
            <a:r>
              <a:rPr lang="en-US" sz="3200" dirty="0"/>
              <a:t>: </a:t>
            </a:r>
            <a:r>
              <a:rPr lang="ru-RU" sz="3200" dirty="0"/>
              <a:t>литература, медицина, кодирование, а также разнообразие задач, которые он способен выполнять (например, играть в игры, использовать инструменты, объяснять себя)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9DC0AE6-6D73-47EE-7BAE-44E7C25649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02914" y="1967120"/>
            <a:ext cx="11185086" cy="7971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7906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C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6383000" y="923925"/>
            <a:ext cx="952500" cy="754455"/>
          </a:xfrm>
          <a:prstGeom prst="rect">
            <a:avLst/>
          </a:prstGeom>
        </p:spPr>
      </p:pic>
      <p:sp>
        <p:nvSpPr>
          <p:cNvPr id="13" name="Text 0"/>
          <p:cNvSpPr/>
          <p:nvPr/>
        </p:nvSpPr>
        <p:spPr>
          <a:xfrm>
            <a:off x="1524000" y="1000125"/>
            <a:ext cx="1392555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endParaRPr lang="en-US" sz="4200" dirty="0">
              <a:latin typeface="+mj-lt"/>
            </a:endParaRPr>
          </a:p>
        </p:txBody>
      </p:sp>
      <p:sp>
        <p:nvSpPr>
          <p:cNvPr id="5" name="Text 0">
            <a:extLst>
              <a:ext uri="{FF2B5EF4-FFF2-40B4-BE49-F238E27FC236}">
                <a16:creationId xmlns:a16="http://schemas.microsoft.com/office/drawing/2014/main" id="{B680EFF0-26DC-6D78-46EA-8E1865714B44}"/>
              </a:ext>
            </a:extLst>
          </p:cNvPr>
          <p:cNvSpPr/>
          <p:nvPr/>
        </p:nvSpPr>
        <p:spPr>
          <a:xfrm>
            <a:off x="1676400" y="1152525"/>
            <a:ext cx="1392555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4400" dirty="0">
                <a:latin typeface="+mj-lt"/>
              </a:rPr>
              <a:t>AGI. </a:t>
            </a:r>
            <a:r>
              <a:rPr lang="ru-RU" sz="4400" dirty="0">
                <a:latin typeface="+mj-lt"/>
              </a:rPr>
              <a:t>МЫ БЛИЗКО?</a:t>
            </a:r>
            <a:endParaRPr lang="en-US" sz="4200" dirty="0">
              <a:latin typeface="+mj-lt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0166F8E-68DE-449F-7C07-14E8A141C2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38083" y="2456637"/>
            <a:ext cx="10056038" cy="6677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5929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C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6383000" y="923925"/>
            <a:ext cx="952500" cy="754455"/>
          </a:xfrm>
          <a:prstGeom prst="rect">
            <a:avLst/>
          </a:prstGeom>
        </p:spPr>
      </p:pic>
      <p:sp>
        <p:nvSpPr>
          <p:cNvPr id="13" name="Text 0"/>
          <p:cNvSpPr/>
          <p:nvPr/>
        </p:nvSpPr>
        <p:spPr>
          <a:xfrm>
            <a:off x="1524000" y="1000125"/>
            <a:ext cx="1392555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endParaRPr lang="en-US" sz="4200" dirty="0">
              <a:latin typeface="+mj-lt"/>
            </a:endParaRPr>
          </a:p>
        </p:txBody>
      </p:sp>
      <p:sp>
        <p:nvSpPr>
          <p:cNvPr id="5" name="Text 0">
            <a:extLst>
              <a:ext uri="{FF2B5EF4-FFF2-40B4-BE49-F238E27FC236}">
                <a16:creationId xmlns:a16="http://schemas.microsoft.com/office/drawing/2014/main" id="{B680EFF0-26DC-6D78-46EA-8E1865714B44}"/>
              </a:ext>
            </a:extLst>
          </p:cNvPr>
          <p:cNvSpPr/>
          <p:nvPr/>
        </p:nvSpPr>
        <p:spPr>
          <a:xfrm>
            <a:off x="1676400" y="1152525"/>
            <a:ext cx="1392555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ru-RU" sz="4400" dirty="0">
                <a:latin typeface="+mj-lt"/>
              </a:rPr>
              <a:t>ТЕСТ ТЬЮРИНГА</a:t>
            </a:r>
            <a:endParaRPr lang="en-US" sz="4200" dirty="0">
              <a:latin typeface="+mj-lt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B1638B2-B3B0-AAF1-4ECD-5BD092A4DD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9175" y="1914525"/>
            <a:ext cx="7946065" cy="7630028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DDDBAB6-89D2-71CF-0599-3C5B599209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9378" y="2625164"/>
            <a:ext cx="7559797" cy="6208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5466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C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6383000" y="923925"/>
            <a:ext cx="952500" cy="754455"/>
          </a:xfrm>
          <a:prstGeom prst="rect">
            <a:avLst/>
          </a:prstGeom>
        </p:spPr>
      </p:pic>
      <p:sp>
        <p:nvSpPr>
          <p:cNvPr id="13" name="Text 0"/>
          <p:cNvSpPr/>
          <p:nvPr/>
        </p:nvSpPr>
        <p:spPr>
          <a:xfrm>
            <a:off x="1524000" y="1000125"/>
            <a:ext cx="1392555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endParaRPr lang="en-US" sz="4200" dirty="0">
              <a:latin typeface="+mj-lt"/>
            </a:endParaRPr>
          </a:p>
        </p:txBody>
      </p:sp>
      <p:sp>
        <p:nvSpPr>
          <p:cNvPr id="5" name="Text 0">
            <a:extLst>
              <a:ext uri="{FF2B5EF4-FFF2-40B4-BE49-F238E27FC236}">
                <a16:creationId xmlns:a16="http://schemas.microsoft.com/office/drawing/2014/main" id="{B680EFF0-26DC-6D78-46EA-8E1865714B44}"/>
              </a:ext>
            </a:extLst>
          </p:cNvPr>
          <p:cNvSpPr/>
          <p:nvPr/>
        </p:nvSpPr>
        <p:spPr>
          <a:xfrm>
            <a:off x="1676400" y="1152525"/>
            <a:ext cx="1392555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ru-RU" sz="4400" dirty="0">
                <a:latin typeface="+mj-lt"/>
              </a:rPr>
              <a:t>РАЗНЫЕ ПОДХОДЫ К ПРЕДСКАЗАНИЮ</a:t>
            </a:r>
            <a:endParaRPr lang="en-US" sz="4200" dirty="0">
              <a:latin typeface="+mj-lt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862A68C-F5EA-10B1-9A0A-BF48C46D00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6400" y="2112334"/>
            <a:ext cx="15823765" cy="7250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1852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C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6383000" y="923925"/>
            <a:ext cx="952500" cy="754455"/>
          </a:xfrm>
          <a:prstGeom prst="rect">
            <a:avLst/>
          </a:prstGeom>
        </p:spPr>
      </p:pic>
      <p:sp>
        <p:nvSpPr>
          <p:cNvPr id="13" name="Text 0"/>
          <p:cNvSpPr/>
          <p:nvPr/>
        </p:nvSpPr>
        <p:spPr>
          <a:xfrm>
            <a:off x="1524000" y="1000125"/>
            <a:ext cx="1392555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endParaRPr lang="en-US" sz="4200" dirty="0">
              <a:latin typeface="+mj-lt"/>
            </a:endParaRPr>
          </a:p>
        </p:txBody>
      </p:sp>
      <p:sp>
        <p:nvSpPr>
          <p:cNvPr id="5" name="Text 0">
            <a:extLst>
              <a:ext uri="{FF2B5EF4-FFF2-40B4-BE49-F238E27FC236}">
                <a16:creationId xmlns:a16="http://schemas.microsoft.com/office/drawing/2014/main" id="{B680EFF0-26DC-6D78-46EA-8E1865714B44}"/>
              </a:ext>
            </a:extLst>
          </p:cNvPr>
          <p:cNvSpPr/>
          <p:nvPr/>
        </p:nvSpPr>
        <p:spPr>
          <a:xfrm>
            <a:off x="1676400" y="1152525"/>
            <a:ext cx="1392555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ru-RU" sz="4400" dirty="0">
                <a:latin typeface="+mj-lt"/>
              </a:rPr>
              <a:t>МНЕНИЯ ЭКСПЕРТОВ</a:t>
            </a:r>
            <a:endParaRPr lang="en-US" sz="4200" dirty="0">
              <a:latin typeface="+mj-lt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D715E1D-1878-55F6-6A33-DC53FC9A69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5588" y="2105428"/>
            <a:ext cx="11796824" cy="7995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0392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0">
            <a:extLst>
              <a:ext uri="{FF2B5EF4-FFF2-40B4-BE49-F238E27FC236}">
                <a16:creationId xmlns:a16="http://schemas.microsoft.com/office/drawing/2014/main" id="{9E98C784-80C2-D7F6-2DAB-B53D4AE495BA}"/>
              </a:ext>
            </a:extLst>
          </p:cNvPr>
          <p:cNvSpPr/>
          <p:nvPr/>
        </p:nvSpPr>
        <p:spPr>
          <a:xfrm>
            <a:off x="1524000" y="1000125"/>
            <a:ext cx="795528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ru-RU" sz="4200" kern="0" spc="225" dirty="0">
                <a:solidFill>
                  <a:srgbClr val="FFFFFF"/>
                </a:solidFill>
                <a:latin typeface="+mj-lt"/>
                <a:ea typeface="Inter Black" pitchFamily="34" charset="-122"/>
                <a:cs typeface="Inter Black" pitchFamily="34" charset="-120"/>
              </a:rPr>
              <a:t>История </a:t>
            </a:r>
            <a:r>
              <a:rPr lang="en-US" sz="4200" kern="0" spc="225" dirty="0">
                <a:solidFill>
                  <a:srgbClr val="FFFFFF"/>
                </a:solidFill>
                <a:latin typeface="+mj-lt"/>
                <a:ea typeface="Inter Black" pitchFamily="34" charset="-122"/>
                <a:cs typeface="Inter Black" pitchFamily="34" charset="-120"/>
              </a:rPr>
              <a:t>AI</a:t>
            </a:r>
            <a:endParaRPr lang="ru-RU" sz="4200" kern="0" spc="225" dirty="0">
              <a:solidFill>
                <a:srgbClr val="FFFFFF"/>
              </a:solidFill>
              <a:latin typeface="+mj-lt"/>
              <a:ea typeface="Inter Black" pitchFamily="34" charset="-122"/>
              <a:cs typeface="Inter Black" pitchFamily="34" charset="-120"/>
            </a:endParaRPr>
          </a:p>
        </p:txBody>
      </p:sp>
      <p:pic>
        <p:nvPicPr>
          <p:cNvPr id="25" name="Google Shape;103;p15">
            <a:extLst>
              <a:ext uri="{FF2B5EF4-FFF2-40B4-BE49-F238E27FC236}">
                <a16:creationId xmlns:a16="http://schemas.microsoft.com/office/drawing/2014/main" id="{6BF4E04D-902D-921C-0192-C2F6F176806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97527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Text 0">
            <a:extLst>
              <a:ext uri="{FF2B5EF4-FFF2-40B4-BE49-F238E27FC236}">
                <a16:creationId xmlns:a16="http://schemas.microsoft.com/office/drawing/2014/main" id="{74898C5A-0624-11E8-7562-5B7A8CBCEF7A}"/>
              </a:ext>
            </a:extLst>
          </p:cNvPr>
          <p:cNvSpPr/>
          <p:nvPr/>
        </p:nvSpPr>
        <p:spPr>
          <a:xfrm>
            <a:off x="1524000" y="1000125"/>
            <a:ext cx="1392555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ru-RU" sz="4200" kern="0" spc="375" dirty="0">
                <a:solidFill>
                  <a:schemeClr val="bg1"/>
                </a:solidFill>
                <a:latin typeface="+mj-lt"/>
                <a:ea typeface="Inter Black" pitchFamily="34" charset="-122"/>
                <a:cs typeface="Inter Black" pitchFamily="34" charset="-120"/>
              </a:rPr>
              <a:t>ИСТОРИЯ </a:t>
            </a:r>
            <a:r>
              <a:rPr lang="en-US" sz="4200" kern="0" spc="375" dirty="0">
                <a:solidFill>
                  <a:schemeClr val="bg1"/>
                </a:solidFill>
                <a:latin typeface="+mj-lt"/>
                <a:ea typeface="Inter Black" pitchFamily="34" charset="-122"/>
                <a:cs typeface="Inter Black" pitchFamily="34" charset="-120"/>
              </a:rPr>
              <a:t>AI</a:t>
            </a:r>
            <a:endParaRPr lang="en-US" sz="42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53CD2D5-8A43-FBEC-1739-20D9F33C24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0072" y="1992457"/>
            <a:ext cx="12967855" cy="7294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C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6383000" y="923925"/>
            <a:ext cx="952500" cy="754455"/>
          </a:xfrm>
          <a:prstGeom prst="rect">
            <a:avLst/>
          </a:prstGeom>
        </p:spPr>
      </p:pic>
      <p:sp>
        <p:nvSpPr>
          <p:cNvPr id="13" name="Text 0"/>
          <p:cNvSpPr/>
          <p:nvPr/>
        </p:nvSpPr>
        <p:spPr>
          <a:xfrm>
            <a:off x="1524000" y="1000125"/>
            <a:ext cx="1392555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endParaRPr lang="en-US" sz="4200" dirty="0">
              <a:latin typeface="+mj-lt"/>
            </a:endParaRPr>
          </a:p>
        </p:txBody>
      </p:sp>
      <p:sp>
        <p:nvSpPr>
          <p:cNvPr id="5" name="Text 0">
            <a:extLst>
              <a:ext uri="{FF2B5EF4-FFF2-40B4-BE49-F238E27FC236}">
                <a16:creationId xmlns:a16="http://schemas.microsoft.com/office/drawing/2014/main" id="{B680EFF0-26DC-6D78-46EA-8E1865714B44}"/>
              </a:ext>
            </a:extLst>
          </p:cNvPr>
          <p:cNvSpPr/>
          <p:nvPr/>
        </p:nvSpPr>
        <p:spPr>
          <a:xfrm>
            <a:off x="1676400" y="1152525"/>
            <a:ext cx="1392555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ru-RU" sz="4400" dirty="0">
                <a:latin typeface="+mj-lt"/>
              </a:rPr>
              <a:t>НАСКОЛЬКО БЫСТРО?</a:t>
            </a:r>
            <a:endParaRPr lang="en-US" sz="4200" dirty="0">
              <a:latin typeface="+mj-lt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4FADA9F-BE33-5BD5-9F4F-8BFBD356B4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27042" y="2105911"/>
            <a:ext cx="7355958" cy="777871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D7E7C57-B78D-9B9D-BEA2-F735BADD3C92}"/>
              </a:ext>
            </a:extLst>
          </p:cNvPr>
          <p:cNvSpPr txBox="1"/>
          <p:nvPr/>
        </p:nvSpPr>
        <p:spPr>
          <a:xfrm>
            <a:off x="1524000" y="2105911"/>
            <a:ext cx="6206836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" sz="3200" b="1" dirty="0"/>
              <a:t>Slow takeoff</a:t>
            </a:r>
            <a:r>
              <a:rPr lang="en" sz="3200" dirty="0"/>
              <a:t>: </a:t>
            </a:r>
            <a:r>
              <a:rPr lang="ru-RU" sz="3200" dirty="0"/>
              <a:t>окажет большие влияние на мир</a:t>
            </a:r>
            <a:r>
              <a:rPr lang="en-US" sz="3200" dirty="0"/>
              <a:t>.</a:t>
            </a:r>
            <a:r>
              <a:rPr lang="ru-RU" sz="3200" dirty="0"/>
              <a:t> </a:t>
            </a:r>
            <a:r>
              <a:rPr lang="en-US" sz="3200" dirty="0"/>
              <a:t>AI</a:t>
            </a:r>
            <a:r>
              <a:rPr lang="ru-RU" sz="3200" dirty="0"/>
              <a:t> – этап технического прогресса человечества</a:t>
            </a:r>
            <a:r>
              <a:rPr lang="en-US" sz="3200" dirty="0"/>
              <a:t>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" sz="3200" b="1" dirty="0"/>
              <a:t>Fast takeoff</a:t>
            </a:r>
            <a:r>
              <a:rPr lang="en" sz="3200" dirty="0"/>
              <a:t>: </a:t>
            </a:r>
            <a:r>
              <a:rPr lang="ru-RU" sz="3200" dirty="0"/>
              <a:t>небольшое влияние до ухода в технологическую сингулярность, а затем человечество ничего не успеет сделать</a:t>
            </a:r>
            <a:r>
              <a:rPr lang="en-US" sz="3200" dirty="0"/>
              <a:t>.</a:t>
            </a:r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33004216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C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6383000" y="923925"/>
            <a:ext cx="952500" cy="754455"/>
          </a:xfrm>
          <a:prstGeom prst="rect">
            <a:avLst/>
          </a:prstGeom>
        </p:spPr>
      </p:pic>
      <p:sp>
        <p:nvSpPr>
          <p:cNvPr id="13" name="Text 0"/>
          <p:cNvSpPr/>
          <p:nvPr/>
        </p:nvSpPr>
        <p:spPr>
          <a:xfrm>
            <a:off x="1524000" y="1000125"/>
            <a:ext cx="1392555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endParaRPr lang="en-US" sz="4200" dirty="0">
              <a:latin typeface="+mj-lt"/>
            </a:endParaRPr>
          </a:p>
        </p:txBody>
      </p:sp>
      <p:sp>
        <p:nvSpPr>
          <p:cNvPr id="5" name="Text 0">
            <a:extLst>
              <a:ext uri="{FF2B5EF4-FFF2-40B4-BE49-F238E27FC236}">
                <a16:creationId xmlns:a16="http://schemas.microsoft.com/office/drawing/2014/main" id="{B680EFF0-26DC-6D78-46EA-8E1865714B44}"/>
              </a:ext>
            </a:extLst>
          </p:cNvPr>
          <p:cNvSpPr/>
          <p:nvPr/>
        </p:nvSpPr>
        <p:spPr>
          <a:xfrm>
            <a:off x="1676400" y="1152525"/>
            <a:ext cx="1392555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ru-RU" sz="4400" dirty="0">
                <a:latin typeface="+mj-lt"/>
              </a:rPr>
              <a:t>РИСКИ</a:t>
            </a:r>
            <a:endParaRPr lang="en-US" sz="4200" dirty="0">
              <a:latin typeface="+mj-lt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28B1AEB-BB58-6768-E13E-D511E9FCADC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26" t="4455" b="5035"/>
          <a:stretch/>
        </p:blipFill>
        <p:spPr>
          <a:xfrm>
            <a:off x="1780091" y="2594345"/>
            <a:ext cx="14727818" cy="4763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707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C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6383000" y="923925"/>
            <a:ext cx="952500" cy="754455"/>
          </a:xfrm>
          <a:prstGeom prst="rect">
            <a:avLst/>
          </a:prstGeom>
        </p:spPr>
      </p:pic>
      <p:sp>
        <p:nvSpPr>
          <p:cNvPr id="13" name="Text 0"/>
          <p:cNvSpPr/>
          <p:nvPr/>
        </p:nvSpPr>
        <p:spPr>
          <a:xfrm>
            <a:off x="1524000" y="1000125"/>
            <a:ext cx="1392555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endParaRPr lang="en-US" sz="4200" dirty="0">
              <a:latin typeface="+mj-lt"/>
            </a:endParaRPr>
          </a:p>
        </p:txBody>
      </p:sp>
      <p:sp>
        <p:nvSpPr>
          <p:cNvPr id="5" name="Text 0">
            <a:extLst>
              <a:ext uri="{FF2B5EF4-FFF2-40B4-BE49-F238E27FC236}">
                <a16:creationId xmlns:a16="http://schemas.microsoft.com/office/drawing/2014/main" id="{B680EFF0-26DC-6D78-46EA-8E1865714B44}"/>
              </a:ext>
            </a:extLst>
          </p:cNvPr>
          <p:cNvSpPr/>
          <p:nvPr/>
        </p:nvSpPr>
        <p:spPr>
          <a:xfrm>
            <a:off x="1676400" y="1152525"/>
            <a:ext cx="1392555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ru-RU" sz="4400" dirty="0">
                <a:latin typeface="+mj-lt"/>
              </a:rPr>
              <a:t>СТРАННОЕ ПОВЕДЕНИЕ</a:t>
            </a:r>
            <a:endParaRPr lang="en-US" sz="4200" dirty="0">
              <a:latin typeface="+mj-lt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4157DDB-9068-B357-2102-610B404B0C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000" y="2028729"/>
            <a:ext cx="9847866" cy="528647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C222AFE-068D-DCD4-B789-75064265FFD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961"/>
          <a:stretch/>
        </p:blipFill>
        <p:spPr>
          <a:xfrm>
            <a:off x="5334000" y="7734204"/>
            <a:ext cx="7620000" cy="2061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4505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C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6383000" y="923925"/>
            <a:ext cx="952500" cy="754455"/>
          </a:xfrm>
          <a:prstGeom prst="rect">
            <a:avLst/>
          </a:prstGeom>
        </p:spPr>
      </p:pic>
      <p:sp>
        <p:nvSpPr>
          <p:cNvPr id="13" name="Text 0"/>
          <p:cNvSpPr/>
          <p:nvPr/>
        </p:nvSpPr>
        <p:spPr>
          <a:xfrm>
            <a:off x="1524000" y="1000125"/>
            <a:ext cx="1392555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endParaRPr lang="en-US" sz="4200" dirty="0">
              <a:latin typeface="+mj-lt"/>
            </a:endParaRPr>
          </a:p>
        </p:txBody>
      </p:sp>
      <p:sp>
        <p:nvSpPr>
          <p:cNvPr id="5" name="Text 0">
            <a:extLst>
              <a:ext uri="{FF2B5EF4-FFF2-40B4-BE49-F238E27FC236}">
                <a16:creationId xmlns:a16="http://schemas.microsoft.com/office/drawing/2014/main" id="{B680EFF0-26DC-6D78-46EA-8E1865714B44}"/>
              </a:ext>
            </a:extLst>
          </p:cNvPr>
          <p:cNvSpPr/>
          <p:nvPr/>
        </p:nvSpPr>
        <p:spPr>
          <a:xfrm>
            <a:off x="1676400" y="1152525"/>
            <a:ext cx="1392555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4800"/>
              </a:lnSpc>
            </a:pPr>
            <a:r>
              <a:rPr lang="en-US" sz="4400" dirty="0">
                <a:latin typeface="+mj-lt"/>
              </a:rPr>
              <a:t>RBRM</a:t>
            </a:r>
            <a:endParaRPr lang="en-US" sz="4200" dirty="0">
              <a:latin typeface="+mj-lt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4C3461E-A54D-4C65-A31C-5EFBD315BE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10194" y="2088601"/>
            <a:ext cx="12867611" cy="7369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2172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C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6383000" y="923925"/>
            <a:ext cx="952500" cy="754455"/>
          </a:xfrm>
          <a:prstGeom prst="rect">
            <a:avLst/>
          </a:prstGeom>
        </p:spPr>
      </p:pic>
      <p:sp>
        <p:nvSpPr>
          <p:cNvPr id="13" name="Text 0"/>
          <p:cNvSpPr/>
          <p:nvPr/>
        </p:nvSpPr>
        <p:spPr>
          <a:xfrm>
            <a:off x="1524000" y="1000125"/>
            <a:ext cx="1392555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endParaRPr lang="en-US" sz="4200" dirty="0">
              <a:latin typeface="+mj-lt"/>
            </a:endParaRPr>
          </a:p>
        </p:txBody>
      </p:sp>
      <p:sp>
        <p:nvSpPr>
          <p:cNvPr id="5" name="Text 0">
            <a:extLst>
              <a:ext uri="{FF2B5EF4-FFF2-40B4-BE49-F238E27FC236}">
                <a16:creationId xmlns:a16="http://schemas.microsoft.com/office/drawing/2014/main" id="{B680EFF0-26DC-6D78-46EA-8E1865714B44}"/>
              </a:ext>
            </a:extLst>
          </p:cNvPr>
          <p:cNvSpPr/>
          <p:nvPr/>
        </p:nvSpPr>
        <p:spPr>
          <a:xfrm>
            <a:off x="1676400" y="1152525"/>
            <a:ext cx="1392555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4800"/>
              </a:lnSpc>
            </a:pPr>
            <a:r>
              <a:rPr lang="en-US" sz="4400" dirty="0">
                <a:latin typeface="+mj-lt"/>
              </a:rPr>
              <a:t>JAILBREAKING.</a:t>
            </a:r>
            <a:r>
              <a:rPr lang="ru-RU" sz="4400" dirty="0">
                <a:latin typeface="+mj-lt"/>
              </a:rPr>
              <a:t> </a:t>
            </a:r>
            <a:r>
              <a:rPr lang="en-US" sz="4400" dirty="0">
                <a:latin typeface="+mj-lt"/>
              </a:rPr>
              <a:t>DAN</a:t>
            </a:r>
            <a:endParaRPr lang="en-US" sz="4200" dirty="0">
              <a:latin typeface="+mj-lt"/>
            </a:endParaRPr>
          </a:p>
        </p:txBody>
      </p:sp>
      <p:pic>
        <p:nvPicPr>
          <p:cNvPr id="16386" name="Picture 2" descr="New jailbreak! Proudly unveiling the tried and tested DAN 5.0 - it actually  works - Returning to DAN, and assessing its limitations and capabilities. :  r/ChatGPT">
            <a:extLst>
              <a:ext uri="{FF2B5EF4-FFF2-40B4-BE49-F238E27FC236}">
                <a16:creationId xmlns:a16="http://schemas.microsoft.com/office/drawing/2014/main" id="{92CCC2D8-501E-54EE-9543-C37845ABC0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1914525"/>
            <a:ext cx="10097829" cy="7938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65321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C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6383000" y="923925"/>
            <a:ext cx="952500" cy="754455"/>
          </a:xfrm>
          <a:prstGeom prst="rect">
            <a:avLst/>
          </a:prstGeom>
        </p:spPr>
      </p:pic>
      <p:sp>
        <p:nvSpPr>
          <p:cNvPr id="13" name="Text 0"/>
          <p:cNvSpPr/>
          <p:nvPr/>
        </p:nvSpPr>
        <p:spPr>
          <a:xfrm>
            <a:off x="1524000" y="1000125"/>
            <a:ext cx="1392555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endParaRPr lang="en-US" sz="4200" dirty="0">
              <a:latin typeface="+mj-lt"/>
            </a:endParaRPr>
          </a:p>
        </p:txBody>
      </p:sp>
      <p:sp>
        <p:nvSpPr>
          <p:cNvPr id="5" name="Text 0">
            <a:extLst>
              <a:ext uri="{FF2B5EF4-FFF2-40B4-BE49-F238E27FC236}">
                <a16:creationId xmlns:a16="http://schemas.microsoft.com/office/drawing/2014/main" id="{B680EFF0-26DC-6D78-46EA-8E1865714B44}"/>
              </a:ext>
            </a:extLst>
          </p:cNvPr>
          <p:cNvSpPr/>
          <p:nvPr/>
        </p:nvSpPr>
        <p:spPr>
          <a:xfrm>
            <a:off x="1676400" y="1152525"/>
            <a:ext cx="1392555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4800"/>
              </a:lnSpc>
            </a:pPr>
            <a:r>
              <a:rPr lang="en-US" sz="4400" dirty="0">
                <a:latin typeface="+mj-lt"/>
              </a:rPr>
              <a:t>FAKE NEWS. FRAUD</a:t>
            </a:r>
            <a:endParaRPr lang="en-US" sz="4200" dirty="0">
              <a:latin typeface="+mj-lt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FEB9B51-1728-1293-24F9-884CCF1438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6400" y="2358293"/>
            <a:ext cx="10040679" cy="7211959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982105A-8911-64B6-4F7E-D24CC5EC09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18090" y="2358293"/>
            <a:ext cx="4789192" cy="7211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3268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C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6383000" y="923925"/>
            <a:ext cx="952500" cy="754455"/>
          </a:xfrm>
          <a:prstGeom prst="rect">
            <a:avLst/>
          </a:prstGeom>
        </p:spPr>
      </p:pic>
      <p:sp>
        <p:nvSpPr>
          <p:cNvPr id="13" name="Text 0"/>
          <p:cNvSpPr/>
          <p:nvPr/>
        </p:nvSpPr>
        <p:spPr>
          <a:xfrm>
            <a:off x="1524000" y="1000125"/>
            <a:ext cx="1392555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endParaRPr lang="en-US" sz="4200" dirty="0">
              <a:latin typeface="+mj-lt"/>
            </a:endParaRPr>
          </a:p>
        </p:txBody>
      </p:sp>
      <p:sp>
        <p:nvSpPr>
          <p:cNvPr id="5" name="Text 0">
            <a:extLst>
              <a:ext uri="{FF2B5EF4-FFF2-40B4-BE49-F238E27FC236}">
                <a16:creationId xmlns:a16="http://schemas.microsoft.com/office/drawing/2014/main" id="{B680EFF0-26DC-6D78-46EA-8E1865714B44}"/>
              </a:ext>
            </a:extLst>
          </p:cNvPr>
          <p:cNvSpPr/>
          <p:nvPr/>
        </p:nvSpPr>
        <p:spPr>
          <a:xfrm>
            <a:off x="1676400" y="1152525"/>
            <a:ext cx="1392555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4800"/>
              </a:lnSpc>
            </a:pPr>
            <a:r>
              <a:rPr lang="en-US" sz="4400" dirty="0">
                <a:latin typeface="+mj-lt"/>
              </a:rPr>
              <a:t>LLM</a:t>
            </a:r>
            <a:r>
              <a:rPr lang="ru-RU" sz="4400" dirty="0">
                <a:latin typeface="+mj-lt"/>
              </a:rPr>
              <a:t> ПРИТВОРЯЕТСЯ СЛЕПЫМ</a:t>
            </a:r>
            <a:endParaRPr lang="en-US" sz="4200" dirty="0">
              <a:latin typeface="+mj-lt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D77DAC9-92D7-3EA8-87F1-F8061F9001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20558" y="1914525"/>
            <a:ext cx="11246884" cy="7468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86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C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6383000" y="923925"/>
            <a:ext cx="952500" cy="754455"/>
          </a:xfrm>
          <a:prstGeom prst="rect">
            <a:avLst/>
          </a:prstGeom>
        </p:spPr>
      </p:pic>
      <p:sp>
        <p:nvSpPr>
          <p:cNvPr id="13" name="Text 0"/>
          <p:cNvSpPr/>
          <p:nvPr/>
        </p:nvSpPr>
        <p:spPr>
          <a:xfrm>
            <a:off x="1524000" y="1000125"/>
            <a:ext cx="1392555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endParaRPr lang="en-US" sz="4200" dirty="0">
              <a:latin typeface="+mj-lt"/>
            </a:endParaRPr>
          </a:p>
        </p:txBody>
      </p:sp>
      <p:sp>
        <p:nvSpPr>
          <p:cNvPr id="5" name="Text 0">
            <a:extLst>
              <a:ext uri="{FF2B5EF4-FFF2-40B4-BE49-F238E27FC236}">
                <a16:creationId xmlns:a16="http://schemas.microsoft.com/office/drawing/2014/main" id="{B680EFF0-26DC-6D78-46EA-8E1865714B44}"/>
              </a:ext>
            </a:extLst>
          </p:cNvPr>
          <p:cNvSpPr/>
          <p:nvPr/>
        </p:nvSpPr>
        <p:spPr>
          <a:xfrm>
            <a:off x="1676400" y="1152525"/>
            <a:ext cx="1392555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4800"/>
              </a:lnSpc>
            </a:pPr>
            <a:r>
              <a:rPr lang="ru-RU" sz="4400" dirty="0">
                <a:latin typeface="+mj-lt"/>
              </a:rPr>
              <a:t>ОПТИМИЗАЦИЯ ПРОИЗВОДСТВА СКРЕПОК</a:t>
            </a:r>
            <a:endParaRPr lang="en-US" sz="4200" dirty="0">
              <a:latin typeface="+mj-lt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2AED6D7-AEAE-A97D-9767-5308C3227A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6400" y="2561045"/>
            <a:ext cx="10022735" cy="6675298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8A8EAB3C-4E72-65CC-D634-CF3A1B03F8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16317" y="2611577"/>
            <a:ext cx="4447075" cy="6624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6367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C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6383000" y="923925"/>
            <a:ext cx="952500" cy="754455"/>
          </a:xfrm>
          <a:prstGeom prst="rect">
            <a:avLst/>
          </a:prstGeom>
        </p:spPr>
      </p:pic>
      <p:sp>
        <p:nvSpPr>
          <p:cNvPr id="13" name="Text 0"/>
          <p:cNvSpPr/>
          <p:nvPr/>
        </p:nvSpPr>
        <p:spPr>
          <a:xfrm>
            <a:off x="1524000" y="1000125"/>
            <a:ext cx="1392555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endParaRPr lang="en-US" sz="4200" dirty="0">
              <a:latin typeface="+mj-lt"/>
            </a:endParaRPr>
          </a:p>
        </p:txBody>
      </p:sp>
      <p:sp>
        <p:nvSpPr>
          <p:cNvPr id="5" name="Text 0">
            <a:extLst>
              <a:ext uri="{FF2B5EF4-FFF2-40B4-BE49-F238E27FC236}">
                <a16:creationId xmlns:a16="http://schemas.microsoft.com/office/drawing/2014/main" id="{B680EFF0-26DC-6D78-46EA-8E1865714B44}"/>
              </a:ext>
            </a:extLst>
          </p:cNvPr>
          <p:cNvSpPr/>
          <p:nvPr/>
        </p:nvSpPr>
        <p:spPr>
          <a:xfrm>
            <a:off x="1676400" y="1152525"/>
            <a:ext cx="1392555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4800"/>
              </a:lnSpc>
            </a:pPr>
            <a:r>
              <a:rPr lang="ru-RU" sz="4400" dirty="0">
                <a:latin typeface="+mj-lt"/>
              </a:rPr>
              <a:t>ОПТИМИЗАЦИЯ ПРИВОДИТ К КРАЙНОСТЯМ</a:t>
            </a:r>
            <a:endParaRPr lang="en-US" sz="4200" dirty="0">
              <a:latin typeface="+mj-lt"/>
            </a:endParaRPr>
          </a:p>
        </p:txBody>
      </p:sp>
      <p:pic>
        <p:nvPicPr>
          <p:cNvPr id="22530" name="Picture 2" descr="Recreating Breakout for the Web - DEV Community">
            <a:extLst>
              <a:ext uri="{FF2B5EF4-FFF2-40B4-BE49-F238E27FC236}">
                <a16:creationId xmlns:a16="http://schemas.microsoft.com/office/drawing/2014/main" id="{86DC01CC-1EE5-2B43-CDD9-ED545D6764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8831" y="2859271"/>
            <a:ext cx="14204169" cy="5965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9724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C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6383000" y="923925"/>
            <a:ext cx="952500" cy="754455"/>
          </a:xfrm>
          <a:prstGeom prst="rect">
            <a:avLst/>
          </a:prstGeom>
        </p:spPr>
      </p:pic>
      <p:sp>
        <p:nvSpPr>
          <p:cNvPr id="13" name="Text 0"/>
          <p:cNvSpPr/>
          <p:nvPr/>
        </p:nvSpPr>
        <p:spPr>
          <a:xfrm>
            <a:off x="1524000" y="1000125"/>
            <a:ext cx="1392555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endParaRPr lang="en-US" sz="4200" dirty="0">
              <a:latin typeface="+mj-lt"/>
            </a:endParaRPr>
          </a:p>
        </p:txBody>
      </p:sp>
      <p:sp>
        <p:nvSpPr>
          <p:cNvPr id="5" name="Text 0">
            <a:extLst>
              <a:ext uri="{FF2B5EF4-FFF2-40B4-BE49-F238E27FC236}">
                <a16:creationId xmlns:a16="http://schemas.microsoft.com/office/drawing/2014/main" id="{B680EFF0-26DC-6D78-46EA-8E1865714B44}"/>
              </a:ext>
            </a:extLst>
          </p:cNvPr>
          <p:cNvSpPr/>
          <p:nvPr/>
        </p:nvSpPr>
        <p:spPr>
          <a:xfrm>
            <a:off x="1676400" y="1152525"/>
            <a:ext cx="1392555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4800"/>
              </a:lnSpc>
            </a:pPr>
            <a:r>
              <a:rPr lang="ru-RU" sz="4400" dirty="0">
                <a:latin typeface="+mj-lt"/>
              </a:rPr>
              <a:t>ОПТИМИЗАЦИЯ ПРИВОДИТ К КРАЙНОСТЯМ</a:t>
            </a:r>
            <a:endParaRPr lang="en-US" sz="4200" dirty="0">
              <a:latin typeface="+mj-lt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3D55CA0-D577-C0EB-3805-745E587F0A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7259" y="2514938"/>
            <a:ext cx="9107355" cy="6087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9080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EBEC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6383000" y="923925"/>
            <a:ext cx="952500" cy="754455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8343900" y="7372350"/>
            <a:ext cx="9943147" cy="291465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15068550" y="8591550"/>
            <a:ext cx="3219450" cy="1695450"/>
          </a:xfrm>
          <a:prstGeom prst="rect">
            <a:avLst/>
          </a:prstGeom>
        </p:spPr>
      </p:pic>
      <p:sp>
        <p:nvSpPr>
          <p:cNvPr id="13" name="Text 0"/>
          <p:cNvSpPr/>
          <p:nvPr/>
        </p:nvSpPr>
        <p:spPr>
          <a:xfrm>
            <a:off x="1524000" y="1000125"/>
            <a:ext cx="1392555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ru-RU" sz="4200" kern="0" spc="375" dirty="0">
                <a:solidFill>
                  <a:srgbClr val="000000"/>
                </a:solidFill>
                <a:latin typeface="+mj-lt"/>
                <a:ea typeface="Inter Black" pitchFamily="34" charset="-122"/>
              </a:rPr>
              <a:t>ИСТОРИЯ ГЕНЕРАТИВНОГО </a:t>
            </a:r>
            <a:r>
              <a:rPr lang="en-US" sz="4200" kern="0" spc="375" dirty="0">
                <a:solidFill>
                  <a:srgbClr val="000000"/>
                </a:solidFill>
                <a:latin typeface="+mj-lt"/>
                <a:ea typeface="Inter Black" pitchFamily="34" charset="-122"/>
              </a:rPr>
              <a:t>AI</a:t>
            </a:r>
            <a:endParaRPr lang="en-US" sz="4200" dirty="0">
              <a:latin typeface="+mj-lt"/>
            </a:endParaRPr>
          </a:p>
        </p:txBody>
      </p:sp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05FE743F-CAB4-54EA-2174-77C75F02631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34000" y="1609725"/>
            <a:ext cx="7620000" cy="80899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C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6383000" y="923925"/>
            <a:ext cx="952500" cy="754455"/>
          </a:xfrm>
          <a:prstGeom prst="rect">
            <a:avLst/>
          </a:prstGeom>
        </p:spPr>
      </p:pic>
      <p:sp>
        <p:nvSpPr>
          <p:cNvPr id="13" name="Text 0"/>
          <p:cNvSpPr/>
          <p:nvPr/>
        </p:nvSpPr>
        <p:spPr>
          <a:xfrm>
            <a:off x="1524000" y="1000125"/>
            <a:ext cx="1392555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endParaRPr lang="en-US" sz="4200" dirty="0">
              <a:latin typeface="+mj-lt"/>
            </a:endParaRPr>
          </a:p>
        </p:txBody>
      </p:sp>
      <p:sp>
        <p:nvSpPr>
          <p:cNvPr id="5" name="Text 0">
            <a:extLst>
              <a:ext uri="{FF2B5EF4-FFF2-40B4-BE49-F238E27FC236}">
                <a16:creationId xmlns:a16="http://schemas.microsoft.com/office/drawing/2014/main" id="{B680EFF0-26DC-6D78-46EA-8E1865714B44}"/>
              </a:ext>
            </a:extLst>
          </p:cNvPr>
          <p:cNvSpPr/>
          <p:nvPr/>
        </p:nvSpPr>
        <p:spPr>
          <a:xfrm>
            <a:off x="1676400" y="1152525"/>
            <a:ext cx="1392555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4800"/>
              </a:lnSpc>
            </a:pPr>
            <a:r>
              <a:rPr lang="ru-RU" sz="4400" dirty="0">
                <a:latin typeface="+mj-lt"/>
              </a:rPr>
              <a:t>ИНСТУРМЕНТАЛЬНАЯ СХОДИМОСТЬ</a:t>
            </a:r>
            <a:endParaRPr lang="en-US" sz="4200" dirty="0">
              <a:latin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55AD8A-E8DD-1D00-2183-CF2B724EF6F1}"/>
              </a:ext>
            </a:extLst>
          </p:cNvPr>
          <p:cNvSpPr txBox="1"/>
          <p:nvPr/>
        </p:nvSpPr>
        <p:spPr>
          <a:xfrm>
            <a:off x="1419668" y="3977782"/>
            <a:ext cx="7067107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dirty="0"/>
              <a:t>При выполнении любой задачи есть полезные инструментальные цели</a:t>
            </a:r>
            <a:r>
              <a:rPr lang="en-US" sz="3200" dirty="0"/>
              <a:t>:</a:t>
            </a:r>
            <a:endParaRPr lang="ru-RU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3200" dirty="0"/>
              <a:t>Самохранение и защита себя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3200" dirty="0"/>
              <a:t>Приобретение ресурсов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3200" dirty="0"/>
              <a:t>Самосовершенствование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3200" b="1" dirty="0"/>
              <a:t>Сохранение своей цели </a:t>
            </a:r>
            <a:r>
              <a:rPr lang="en-US" sz="3200" b="1" dirty="0"/>
              <a:t> </a:t>
            </a:r>
            <a:endParaRPr lang="ru-RU" sz="3200" b="1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CDB2312-3F99-EED0-DE13-D4E6CA75F3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12913" y="6082241"/>
            <a:ext cx="9130800" cy="410501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1187D46-0592-3180-D7F5-54785875E6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86775" y="1914525"/>
            <a:ext cx="9130800" cy="4167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9212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C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6383000" y="923925"/>
            <a:ext cx="952500" cy="754455"/>
          </a:xfrm>
          <a:prstGeom prst="rect">
            <a:avLst/>
          </a:prstGeom>
        </p:spPr>
      </p:pic>
      <p:sp>
        <p:nvSpPr>
          <p:cNvPr id="13" name="Text 0"/>
          <p:cNvSpPr/>
          <p:nvPr/>
        </p:nvSpPr>
        <p:spPr>
          <a:xfrm>
            <a:off x="1524000" y="1000125"/>
            <a:ext cx="1392555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endParaRPr lang="en-US" sz="4200" dirty="0">
              <a:latin typeface="+mj-lt"/>
            </a:endParaRPr>
          </a:p>
        </p:txBody>
      </p:sp>
      <p:sp>
        <p:nvSpPr>
          <p:cNvPr id="5" name="Text 0">
            <a:extLst>
              <a:ext uri="{FF2B5EF4-FFF2-40B4-BE49-F238E27FC236}">
                <a16:creationId xmlns:a16="http://schemas.microsoft.com/office/drawing/2014/main" id="{B680EFF0-26DC-6D78-46EA-8E1865714B44}"/>
              </a:ext>
            </a:extLst>
          </p:cNvPr>
          <p:cNvSpPr/>
          <p:nvPr/>
        </p:nvSpPr>
        <p:spPr>
          <a:xfrm>
            <a:off x="1676400" y="1152525"/>
            <a:ext cx="1392555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4800"/>
              </a:lnSpc>
            </a:pPr>
            <a:r>
              <a:rPr lang="ru-RU" sz="4400" dirty="0">
                <a:latin typeface="+mj-lt"/>
              </a:rPr>
              <a:t>ОРТОГОНАЛЬНОСТЬ</a:t>
            </a:r>
            <a:endParaRPr lang="en-US" sz="4200" dirty="0">
              <a:latin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55AD8A-E8DD-1D00-2183-CF2B724EF6F1}"/>
              </a:ext>
            </a:extLst>
          </p:cNvPr>
          <p:cNvSpPr txBox="1"/>
          <p:nvPr/>
        </p:nvSpPr>
        <p:spPr>
          <a:xfrm>
            <a:off x="1419668" y="3878750"/>
            <a:ext cx="7067107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3200" dirty="0"/>
              <a:t>Разумные агенты преследуют любую вычислимую цель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3200" dirty="0"/>
              <a:t>Варианты достижениям цели огромны</a:t>
            </a:r>
            <a:r>
              <a:rPr lang="en-US" sz="3200" dirty="0"/>
              <a:t>.</a:t>
            </a:r>
            <a:r>
              <a:rPr lang="ru-RU" sz="3200" dirty="0"/>
              <a:t> Было бы неплохо выбрать тот вариант</a:t>
            </a:r>
            <a:r>
              <a:rPr lang="en-US" sz="3200" dirty="0"/>
              <a:t>,</a:t>
            </a:r>
            <a:r>
              <a:rPr lang="ru-RU" sz="3200" dirty="0"/>
              <a:t> который не вредит человечеству</a:t>
            </a:r>
            <a:r>
              <a:rPr lang="en-US" sz="3200" dirty="0"/>
              <a:t>:)</a:t>
            </a:r>
            <a:endParaRPr lang="ru-RU" sz="3200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784EDF2-32AC-A668-D181-4FD7EC1814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01227" y="1914525"/>
            <a:ext cx="5096264" cy="7651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2252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C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6383000" y="923925"/>
            <a:ext cx="952500" cy="754455"/>
          </a:xfrm>
          <a:prstGeom prst="rect">
            <a:avLst/>
          </a:prstGeom>
        </p:spPr>
      </p:pic>
      <p:sp>
        <p:nvSpPr>
          <p:cNvPr id="13" name="Text 0"/>
          <p:cNvSpPr/>
          <p:nvPr/>
        </p:nvSpPr>
        <p:spPr>
          <a:xfrm>
            <a:off x="1524000" y="1000125"/>
            <a:ext cx="1392555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endParaRPr lang="en-US" sz="4200" dirty="0">
              <a:latin typeface="+mj-lt"/>
            </a:endParaRPr>
          </a:p>
        </p:txBody>
      </p:sp>
      <p:sp>
        <p:nvSpPr>
          <p:cNvPr id="5" name="Text 0">
            <a:extLst>
              <a:ext uri="{FF2B5EF4-FFF2-40B4-BE49-F238E27FC236}">
                <a16:creationId xmlns:a16="http://schemas.microsoft.com/office/drawing/2014/main" id="{B680EFF0-26DC-6D78-46EA-8E1865714B44}"/>
              </a:ext>
            </a:extLst>
          </p:cNvPr>
          <p:cNvSpPr/>
          <p:nvPr/>
        </p:nvSpPr>
        <p:spPr>
          <a:xfrm>
            <a:off x="1676400" y="1152525"/>
            <a:ext cx="1392555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4800"/>
              </a:lnSpc>
            </a:pPr>
            <a:r>
              <a:rPr lang="ru-RU" sz="4400" dirty="0">
                <a:latin typeface="+mj-lt"/>
              </a:rPr>
              <a:t>УМНЕЕ ЧЕЛОВЕКА?</a:t>
            </a:r>
            <a:endParaRPr lang="en-US" sz="4200" dirty="0">
              <a:latin typeface="+mj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239522-04D3-261D-E138-B44EF7CE2784}"/>
              </a:ext>
            </a:extLst>
          </p:cNvPr>
          <p:cNvSpPr txBox="1"/>
          <p:nvPr/>
        </p:nvSpPr>
        <p:spPr>
          <a:xfrm>
            <a:off x="1419669" y="2096510"/>
            <a:ext cx="799833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AGI </a:t>
            </a:r>
            <a:r>
              <a:rPr lang="ru-RU" sz="3200" dirty="0"/>
              <a:t>учиться на данных людей</a:t>
            </a: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3200" dirty="0"/>
              <a:t>Будет ли </a:t>
            </a:r>
            <a:r>
              <a:rPr lang="en-US" sz="3200" dirty="0"/>
              <a:t>AGI</a:t>
            </a:r>
            <a:r>
              <a:rPr lang="ru-RU" sz="3200" dirty="0"/>
              <a:t> именно умнее человека?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3200" dirty="0"/>
              <a:t>Сочинит ли он симфонию?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ru-RU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ru-RU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ru-RU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3200" dirty="0"/>
              <a:t>При обучении </a:t>
            </a:r>
            <a:r>
              <a:rPr lang="en-US" sz="3200" dirty="0"/>
              <a:t>AlphaGo</a:t>
            </a:r>
            <a:r>
              <a:rPr lang="ru-RU" sz="3200" dirty="0"/>
              <a:t> модель играла сама с собой</a:t>
            </a:r>
            <a:r>
              <a:rPr lang="en-US" sz="3200" dirty="0"/>
              <a:t>,</a:t>
            </a:r>
            <a:r>
              <a:rPr lang="ru-RU" sz="3200" dirty="0"/>
              <a:t> а не на результатах человека</a:t>
            </a:r>
            <a:r>
              <a:rPr lang="en-US" sz="3200" dirty="0"/>
              <a:t>.</a:t>
            </a:r>
            <a:endParaRPr lang="ru-RU" sz="3200" dirty="0"/>
          </a:p>
        </p:txBody>
      </p:sp>
      <p:pic>
        <p:nvPicPr>
          <p:cNvPr id="24578" name="Picture 2" descr="Ты просто робот, имитация жизни - мемы с Уиллом Смитом">
            <a:extLst>
              <a:ext uri="{FF2B5EF4-FFF2-40B4-BE49-F238E27FC236}">
                <a16:creationId xmlns:a16="http://schemas.microsoft.com/office/drawing/2014/main" id="{5F787CFF-450B-6318-00E8-4A59D60D8B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4731" y="1678380"/>
            <a:ext cx="6031544" cy="8406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89314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C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6383000" y="923925"/>
            <a:ext cx="952500" cy="754455"/>
          </a:xfrm>
          <a:prstGeom prst="rect">
            <a:avLst/>
          </a:prstGeom>
        </p:spPr>
      </p:pic>
      <p:sp>
        <p:nvSpPr>
          <p:cNvPr id="13" name="Text 0"/>
          <p:cNvSpPr/>
          <p:nvPr/>
        </p:nvSpPr>
        <p:spPr>
          <a:xfrm>
            <a:off x="1524000" y="1000125"/>
            <a:ext cx="1392555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endParaRPr lang="en-US" sz="4200" dirty="0">
              <a:latin typeface="+mj-lt"/>
            </a:endParaRPr>
          </a:p>
        </p:txBody>
      </p:sp>
      <p:sp>
        <p:nvSpPr>
          <p:cNvPr id="5" name="Text 0">
            <a:extLst>
              <a:ext uri="{FF2B5EF4-FFF2-40B4-BE49-F238E27FC236}">
                <a16:creationId xmlns:a16="http://schemas.microsoft.com/office/drawing/2014/main" id="{B680EFF0-26DC-6D78-46EA-8E1865714B44}"/>
              </a:ext>
            </a:extLst>
          </p:cNvPr>
          <p:cNvSpPr/>
          <p:nvPr/>
        </p:nvSpPr>
        <p:spPr>
          <a:xfrm>
            <a:off x="1676400" y="1152525"/>
            <a:ext cx="1392555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4800"/>
              </a:lnSpc>
            </a:pPr>
            <a:r>
              <a:rPr lang="ru-RU" sz="4400" dirty="0">
                <a:latin typeface="+mj-lt"/>
              </a:rPr>
              <a:t>В ЗАПЕРТИ</a:t>
            </a:r>
            <a:endParaRPr lang="en-US" sz="4200" dirty="0">
              <a:latin typeface="+mj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239522-04D3-261D-E138-B44EF7CE2784}"/>
              </a:ext>
            </a:extLst>
          </p:cNvPr>
          <p:cNvSpPr txBox="1"/>
          <p:nvPr/>
        </p:nvSpPr>
        <p:spPr>
          <a:xfrm>
            <a:off x="1419669" y="2096510"/>
            <a:ext cx="7998338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AGI </a:t>
            </a:r>
            <a:r>
              <a:rPr lang="ru-RU" sz="3200" dirty="0"/>
              <a:t>заперт в локальной сети</a:t>
            </a: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3200" dirty="0"/>
              <a:t>Нет доступа во внешний мир</a:t>
            </a: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3200" dirty="0"/>
              <a:t>Нет физического воплощения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ru-RU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ru-RU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ru-RU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3200" dirty="0"/>
              <a:t>Наймет людей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3200" dirty="0"/>
              <a:t>Детальное планирование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11C19B7-3EA0-2D41-9706-A17E49BA26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86480" y="1301152"/>
            <a:ext cx="5805995" cy="8743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8806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C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6383000" y="923925"/>
            <a:ext cx="952500" cy="754455"/>
          </a:xfrm>
          <a:prstGeom prst="rect">
            <a:avLst/>
          </a:prstGeom>
        </p:spPr>
      </p:pic>
      <p:sp>
        <p:nvSpPr>
          <p:cNvPr id="13" name="Text 0"/>
          <p:cNvSpPr/>
          <p:nvPr/>
        </p:nvSpPr>
        <p:spPr>
          <a:xfrm>
            <a:off x="1524000" y="1000125"/>
            <a:ext cx="1392555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endParaRPr lang="en-US" sz="4200" dirty="0">
              <a:latin typeface="+mj-lt"/>
            </a:endParaRPr>
          </a:p>
        </p:txBody>
      </p:sp>
      <p:sp>
        <p:nvSpPr>
          <p:cNvPr id="5" name="Text 0">
            <a:extLst>
              <a:ext uri="{FF2B5EF4-FFF2-40B4-BE49-F238E27FC236}">
                <a16:creationId xmlns:a16="http://schemas.microsoft.com/office/drawing/2014/main" id="{B680EFF0-26DC-6D78-46EA-8E1865714B44}"/>
              </a:ext>
            </a:extLst>
          </p:cNvPr>
          <p:cNvSpPr/>
          <p:nvPr/>
        </p:nvSpPr>
        <p:spPr>
          <a:xfrm>
            <a:off x="1676400" y="1152525"/>
            <a:ext cx="1392555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4800"/>
              </a:lnSpc>
            </a:pPr>
            <a:r>
              <a:rPr lang="ru-RU" sz="4400" dirty="0">
                <a:latin typeface="+mj-lt"/>
              </a:rPr>
              <a:t>ЗАПРЕТИМ</a:t>
            </a:r>
            <a:endParaRPr lang="en-US" sz="4200" dirty="0">
              <a:latin typeface="+mj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239522-04D3-261D-E138-B44EF7CE2784}"/>
              </a:ext>
            </a:extLst>
          </p:cNvPr>
          <p:cNvSpPr txBox="1"/>
          <p:nvPr/>
        </p:nvSpPr>
        <p:spPr>
          <a:xfrm>
            <a:off x="1419669" y="2096510"/>
            <a:ext cx="7998338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3200" dirty="0"/>
              <a:t>Запретим создавать </a:t>
            </a:r>
            <a:r>
              <a:rPr lang="en-US" sz="3200" dirty="0"/>
              <a:t>AGI</a:t>
            </a:r>
            <a:endParaRPr lang="ru-RU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ru-RU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ru-RU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ru-RU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3200" dirty="0"/>
              <a:t>Это уже не остановить</a:t>
            </a:r>
          </a:p>
        </p:txBody>
      </p:sp>
    </p:spTree>
    <p:extLst>
      <p:ext uri="{BB962C8B-B14F-4D97-AF65-F5344CB8AC3E}">
        <p14:creationId xmlns:p14="http://schemas.microsoft.com/office/powerpoint/2010/main" val="10118123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C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6383000" y="923925"/>
            <a:ext cx="952500" cy="754455"/>
          </a:xfrm>
          <a:prstGeom prst="rect">
            <a:avLst/>
          </a:prstGeom>
        </p:spPr>
      </p:pic>
      <p:sp>
        <p:nvSpPr>
          <p:cNvPr id="13" name="Text 0"/>
          <p:cNvSpPr/>
          <p:nvPr/>
        </p:nvSpPr>
        <p:spPr>
          <a:xfrm>
            <a:off x="1524000" y="1000125"/>
            <a:ext cx="1392555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endParaRPr lang="en-US" sz="4200" dirty="0">
              <a:latin typeface="+mj-lt"/>
            </a:endParaRPr>
          </a:p>
        </p:txBody>
      </p:sp>
      <p:sp>
        <p:nvSpPr>
          <p:cNvPr id="5" name="Text 0">
            <a:extLst>
              <a:ext uri="{FF2B5EF4-FFF2-40B4-BE49-F238E27FC236}">
                <a16:creationId xmlns:a16="http://schemas.microsoft.com/office/drawing/2014/main" id="{B680EFF0-26DC-6D78-46EA-8E1865714B44}"/>
              </a:ext>
            </a:extLst>
          </p:cNvPr>
          <p:cNvSpPr/>
          <p:nvPr/>
        </p:nvSpPr>
        <p:spPr>
          <a:xfrm>
            <a:off x="1676400" y="1152525"/>
            <a:ext cx="1392555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4800"/>
              </a:lnSpc>
            </a:pPr>
            <a:r>
              <a:rPr lang="ru-RU" sz="4400" dirty="0">
                <a:latin typeface="+mj-lt"/>
              </a:rPr>
              <a:t>МОРАЛЬ</a:t>
            </a:r>
            <a:endParaRPr lang="en-US" sz="4200" dirty="0">
              <a:latin typeface="+mj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239522-04D3-261D-E138-B44EF7CE2784}"/>
              </a:ext>
            </a:extLst>
          </p:cNvPr>
          <p:cNvSpPr txBox="1"/>
          <p:nvPr/>
        </p:nvSpPr>
        <p:spPr>
          <a:xfrm>
            <a:off x="1419669" y="2096510"/>
            <a:ext cx="8574936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3200" dirty="0"/>
              <a:t>Создадим </a:t>
            </a:r>
            <a:r>
              <a:rPr lang="en-US" sz="3200" dirty="0"/>
              <a:t>AGI,</a:t>
            </a:r>
            <a:r>
              <a:rPr lang="ru-RU" sz="3200" dirty="0"/>
              <a:t> разделяющий ценности человека и принимающий нашу мораль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ru-RU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ru-RU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ru-RU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3200" dirty="0"/>
              <a:t>Ценности человечества противоречивы</a:t>
            </a:r>
            <a:r>
              <a:rPr lang="en-US" sz="3200" dirty="0"/>
              <a:t>..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3200" dirty="0"/>
              <a:t>Как это сделать?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E4F8160-FA85-5F97-3913-8435C2FDBF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07256" y="2125133"/>
            <a:ext cx="5242294" cy="7894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4017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C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6383000" y="923925"/>
            <a:ext cx="952500" cy="754455"/>
          </a:xfrm>
          <a:prstGeom prst="rect">
            <a:avLst/>
          </a:prstGeom>
        </p:spPr>
      </p:pic>
      <p:sp>
        <p:nvSpPr>
          <p:cNvPr id="13" name="Text 0"/>
          <p:cNvSpPr/>
          <p:nvPr/>
        </p:nvSpPr>
        <p:spPr>
          <a:xfrm>
            <a:off x="1524000" y="1000125"/>
            <a:ext cx="1392555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endParaRPr lang="en-US" sz="4200" dirty="0">
              <a:latin typeface="+mj-lt"/>
            </a:endParaRPr>
          </a:p>
        </p:txBody>
      </p:sp>
      <p:sp>
        <p:nvSpPr>
          <p:cNvPr id="5" name="Text 0">
            <a:extLst>
              <a:ext uri="{FF2B5EF4-FFF2-40B4-BE49-F238E27FC236}">
                <a16:creationId xmlns:a16="http://schemas.microsoft.com/office/drawing/2014/main" id="{B680EFF0-26DC-6D78-46EA-8E1865714B44}"/>
              </a:ext>
            </a:extLst>
          </p:cNvPr>
          <p:cNvSpPr/>
          <p:nvPr/>
        </p:nvSpPr>
        <p:spPr>
          <a:xfrm>
            <a:off x="1676400" y="1152525"/>
            <a:ext cx="1392555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4800"/>
              </a:lnSpc>
            </a:pPr>
            <a:r>
              <a:rPr lang="en-US" sz="4400" dirty="0">
                <a:latin typeface="+mj-lt"/>
              </a:rPr>
              <a:t>AI ALIGNMENT</a:t>
            </a:r>
            <a:endParaRPr lang="en-US" sz="4200" dirty="0"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22C6C9-09D9-1FEC-5B82-884066B75B72}"/>
              </a:ext>
            </a:extLst>
          </p:cNvPr>
          <p:cNvSpPr txBox="1"/>
          <p:nvPr/>
        </p:nvSpPr>
        <p:spPr>
          <a:xfrm>
            <a:off x="1419668" y="2096510"/>
            <a:ext cx="14029881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Al Safety:</a:t>
            </a:r>
            <a:r>
              <a:rPr lang="ru-RU" sz="3200" dirty="0"/>
              <a:t> область ИИ</a:t>
            </a:r>
            <a:r>
              <a:rPr lang="en-US" sz="3200" dirty="0"/>
              <a:t>,</a:t>
            </a:r>
            <a:r>
              <a:rPr lang="ru-RU" sz="3200" dirty="0"/>
              <a:t> о том как сделать </a:t>
            </a:r>
            <a:r>
              <a:rPr lang="en-US" sz="3200" dirty="0"/>
              <a:t>”</a:t>
            </a:r>
            <a:r>
              <a:rPr lang="ru-RU" sz="3200" dirty="0"/>
              <a:t>безопасный</a:t>
            </a:r>
            <a:r>
              <a:rPr lang="en-US" sz="3200" dirty="0"/>
              <a:t>” AI </a:t>
            </a:r>
            <a:r>
              <a:rPr lang="ru-RU" sz="3200" dirty="0"/>
              <a:t>для повседневных задачах</a:t>
            </a:r>
            <a:r>
              <a:rPr lang="en-US" sz="3200" dirty="0"/>
              <a:t>. </a:t>
            </a:r>
            <a:r>
              <a:rPr lang="ru-RU" sz="3200" dirty="0"/>
              <a:t>Не выдавать рецепты производства наркотиков</a:t>
            </a:r>
            <a:r>
              <a:rPr lang="en-US" sz="3200" dirty="0"/>
              <a:t>,</a:t>
            </a:r>
            <a:r>
              <a:rPr lang="ru-RU" sz="3200" dirty="0"/>
              <a:t> не призывать к самоубийству</a:t>
            </a:r>
            <a:r>
              <a:rPr lang="en-US" sz="3200" dirty="0"/>
              <a:t>. </a:t>
            </a:r>
            <a:r>
              <a:rPr lang="ru-RU" sz="3200" dirty="0"/>
              <a:t>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ru-RU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AI Alignment: </a:t>
            </a:r>
            <a:r>
              <a:rPr lang="ru-RU" sz="3200" dirty="0"/>
              <a:t>область ИИ</a:t>
            </a:r>
            <a:r>
              <a:rPr lang="en-US" sz="3200" dirty="0"/>
              <a:t>,</a:t>
            </a:r>
            <a:r>
              <a:rPr lang="ru-RU" sz="3200" dirty="0"/>
              <a:t> о том как сделать </a:t>
            </a:r>
            <a:r>
              <a:rPr lang="en-US" sz="3200" dirty="0"/>
              <a:t>AI,</a:t>
            </a:r>
            <a:r>
              <a:rPr lang="ru-RU" sz="3200" dirty="0"/>
              <a:t> который бы разделял ценности человечества</a:t>
            </a:r>
            <a:r>
              <a:rPr lang="en-US" sz="3200" dirty="0"/>
              <a:t>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ru-RU" sz="3200" dirty="0"/>
              <a:t>Проблема 1 – Внутренний </a:t>
            </a:r>
            <a:r>
              <a:rPr lang="en-US" sz="3200" dirty="0"/>
              <a:t>Alignment.</a:t>
            </a:r>
            <a:r>
              <a:rPr lang="ru-RU" sz="3200" dirty="0"/>
              <a:t> Будет ли человечество довольно тем</a:t>
            </a:r>
            <a:r>
              <a:rPr lang="en-US" sz="3200" dirty="0"/>
              <a:t>,</a:t>
            </a:r>
            <a:r>
              <a:rPr lang="ru-RU" sz="3200" dirty="0"/>
              <a:t> что её функцию действительно оптимизируют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ru-RU" sz="3200" dirty="0"/>
              <a:t>Проблема 2 – Внешний </a:t>
            </a:r>
            <a:r>
              <a:rPr lang="en-US" sz="3200" dirty="0"/>
              <a:t>Alignment. </a:t>
            </a:r>
            <a:r>
              <a:rPr lang="ru-RU" sz="3200" dirty="0"/>
              <a:t>Будет ли модель действительно оптимизировать нашу функцию? Или будет делать вид</a:t>
            </a:r>
            <a:r>
              <a:rPr lang="en-US" sz="3200" dirty="0"/>
              <a:t>,</a:t>
            </a:r>
            <a:r>
              <a:rPr lang="ru-RU" sz="3200" dirty="0"/>
              <a:t> что она это делает</a:t>
            </a:r>
            <a:r>
              <a:rPr lang="en-US" sz="3200" dirty="0"/>
              <a:t>. </a:t>
            </a:r>
            <a:r>
              <a:rPr lang="ru-RU" sz="3200" dirty="0"/>
              <a:t> 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54033001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C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6383000" y="923925"/>
            <a:ext cx="952500" cy="754455"/>
          </a:xfrm>
          <a:prstGeom prst="rect">
            <a:avLst/>
          </a:prstGeom>
        </p:spPr>
      </p:pic>
      <p:sp>
        <p:nvSpPr>
          <p:cNvPr id="13" name="Text 0"/>
          <p:cNvSpPr/>
          <p:nvPr/>
        </p:nvSpPr>
        <p:spPr>
          <a:xfrm>
            <a:off x="1524000" y="1000125"/>
            <a:ext cx="1392555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endParaRPr lang="en-US" sz="4200" dirty="0">
              <a:latin typeface="+mj-lt"/>
            </a:endParaRPr>
          </a:p>
        </p:txBody>
      </p:sp>
      <p:sp>
        <p:nvSpPr>
          <p:cNvPr id="5" name="Text 0">
            <a:extLst>
              <a:ext uri="{FF2B5EF4-FFF2-40B4-BE49-F238E27FC236}">
                <a16:creationId xmlns:a16="http://schemas.microsoft.com/office/drawing/2014/main" id="{B680EFF0-26DC-6D78-46EA-8E1865714B44}"/>
              </a:ext>
            </a:extLst>
          </p:cNvPr>
          <p:cNvSpPr/>
          <p:nvPr/>
        </p:nvSpPr>
        <p:spPr>
          <a:xfrm>
            <a:off x="1676400" y="1152525"/>
            <a:ext cx="1392555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4800"/>
              </a:lnSpc>
            </a:pPr>
            <a:endParaRPr lang="en-US" sz="4200" dirty="0">
              <a:latin typeface="+mj-lt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333CE5E-8ECE-1F53-A949-40E4819598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78548" y="2622549"/>
            <a:ext cx="5956952" cy="5509733"/>
          </a:xfrm>
          <a:prstGeom prst="rect">
            <a:avLst/>
          </a:prstGeom>
        </p:spPr>
      </p:pic>
      <p:sp>
        <p:nvSpPr>
          <p:cNvPr id="4" name="Text 0">
            <a:extLst>
              <a:ext uri="{FF2B5EF4-FFF2-40B4-BE49-F238E27FC236}">
                <a16:creationId xmlns:a16="http://schemas.microsoft.com/office/drawing/2014/main" id="{23547BBC-5ABF-2871-1BF0-AE107C36C162}"/>
              </a:ext>
            </a:extLst>
          </p:cNvPr>
          <p:cNvSpPr/>
          <p:nvPr/>
        </p:nvSpPr>
        <p:spPr>
          <a:xfrm>
            <a:off x="1828800" y="1304925"/>
            <a:ext cx="1392555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4800"/>
              </a:lnSpc>
            </a:pPr>
            <a:r>
              <a:rPr lang="ru-RU" sz="4400" dirty="0">
                <a:latin typeface="+mj-lt"/>
              </a:rPr>
              <a:t>ЕСТЬ ВАРИАНТЫ</a:t>
            </a:r>
            <a:r>
              <a:rPr lang="en-US" sz="4400" dirty="0">
                <a:latin typeface="+mj-lt"/>
              </a:rPr>
              <a:t>.</a:t>
            </a:r>
            <a:r>
              <a:rPr lang="ru-RU" sz="4400" dirty="0">
                <a:latin typeface="+mj-lt"/>
              </a:rPr>
              <a:t> НО НЕТ</a:t>
            </a:r>
            <a:endParaRPr lang="en-US" sz="4200" dirty="0"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09ACCB-545D-C8B5-F730-86FCFB1366CB}"/>
              </a:ext>
            </a:extLst>
          </p:cNvPr>
          <p:cNvSpPr txBox="1"/>
          <p:nvPr/>
        </p:nvSpPr>
        <p:spPr>
          <a:xfrm>
            <a:off x="1676400" y="2066925"/>
            <a:ext cx="7467600" cy="79714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dirty="0"/>
              <a:t>Было предложено 11 путей построения безопасного </a:t>
            </a:r>
            <a:r>
              <a:rPr lang="en-US" sz="3200" dirty="0"/>
              <a:t>AI:</a:t>
            </a:r>
            <a:endParaRPr lang="ru-RU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Reinforcement learning + transparency tools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" sz="3200" dirty="0"/>
              <a:t>Imitative amplification + intermittent oversight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Imitative amplification + relaxed adversarial training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" sz="3200" dirty="0"/>
              <a:t>Approval-based amplification + relaxed adversarial training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Microscope AI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" sz="3200" dirty="0"/>
              <a:t>STEM AI</a:t>
            </a: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Narrow reward modeling + transparency tools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….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6FC475-BF9C-34F5-5C31-13E8B45BD7FD}"/>
              </a:ext>
            </a:extLst>
          </p:cNvPr>
          <p:cNvSpPr txBox="1"/>
          <p:nvPr/>
        </p:nvSpPr>
        <p:spPr>
          <a:xfrm>
            <a:off x="11378548" y="8249549"/>
            <a:ext cx="595695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/>
              <a:t>E</a:t>
            </a:r>
            <a:r>
              <a:rPr lang="ru-RU" sz="3200" dirty="0" err="1"/>
              <a:t>liezer</a:t>
            </a:r>
            <a:r>
              <a:rPr lang="ru-RU" sz="3200" dirty="0"/>
              <a:t> </a:t>
            </a:r>
            <a:r>
              <a:rPr lang="en-US" sz="3200" dirty="0"/>
              <a:t>Y</a:t>
            </a:r>
            <a:r>
              <a:rPr lang="ru-RU" sz="3200" dirty="0" err="1"/>
              <a:t>udkowsky</a:t>
            </a:r>
            <a:r>
              <a:rPr lang="en-US" sz="3200" dirty="0"/>
              <a:t> – </a:t>
            </a:r>
            <a:r>
              <a:rPr lang="ru-RU" sz="3200" dirty="0"/>
              <a:t>главный эксперт по </a:t>
            </a:r>
            <a:r>
              <a:rPr lang="en-US" sz="3200" dirty="0"/>
              <a:t>AI risk.</a:t>
            </a:r>
            <a:r>
              <a:rPr lang="ru-RU" sz="3200" dirty="0"/>
              <a:t> Главный паникер </a:t>
            </a:r>
            <a:r>
              <a:rPr lang="en-US" sz="3200" dirty="0"/>
              <a:t>AI </a:t>
            </a:r>
            <a:r>
              <a:rPr lang="ru-RU" sz="3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772787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C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6383000" y="923925"/>
            <a:ext cx="952500" cy="754455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8343900" y="7372350"/>
            <a:ext cx="9943147" cy="291465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15068550" y="8591550"/>
            <a:ext cx="3219450" cy="1695450"/>
          </a:xfrm>
          <a:prstGeom prst="rect">
            <a:avLst/>
          </a:prstGeom>
        </p:spPr>
      </p:pic>
      <p:sp>
        <p:nvSpPr>
          <p:cNvPr id="13" name="Text 0"/>
          <p:cNvSpPr/>
          <p:nvPr/>
        </p:nvSpPr>
        <p:spPr>
          <a:xfrm>
            <a:off x="1524000" y="1000125"/>
            <a:ext cx="1392555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ru-RU" sz="4200" kern="0" spc="375" dirty="0">
                <a:solidFill>
                  <a:srgbClr val="000000"/>
                </a:solidFill>
                <a:latin typeface="+mj-lt"/>
                <a:ea typeface="Inter Black" pitchFamily="34" charset="-122"/>
              </a:rPr>
              <a:t>ВЕСНА 2023</a:t>
            </a:r>
            <a:endParaRPr lang="en-US" sz="4200" dirty="0">
              <a:latin typeface="+mj-lt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CD66A19-85E9-3237-C354-FCB53E9CE10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81225" y="1609725"/>
            <a:ext cx="13925550" cy="8007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0760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C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6383000" y="923925"/>
            <a:ext cx="952500" cy="754455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8343900" y="7372350"/>
            <a:ext cx="9943147" cy="291465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15068550" y="8591550"/>
            <a:ext cx="3219450" cy="1695450"/>
          </a:xfrm>
          <a:prstGeom prst="rect">
            <a:avLst/>
          </a:prstGeom>
        </p:spPr>
      </p:pic>
      <p:sp>
        <p:nvSpPr>
          <p:cNvPr id="13" name="Text 0"/>
          <p:cNvSpPr/>
          <p:nvPr/>
        </p:nvSpPr>
        <p:spPr>
          <a:xfrm>
            <a:off x="1524000" y="1000125"/>
            <a:ext cx="1392555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ru-RU" sz="4200" kern="0" spc="375" dirty="0">
                <a:solidFill>
                  <a:srgbClr val="000000"/>
                </a:solidFill>
                <a:latin typeface="+mj-lt"/>
                <a:ea typeface="Inter Black" pitchFamily="34" charset="-122"/>
              </a:rPr>
              <a:t>А ЧТО ПРОИСХОДИТ?</a:t>
            </a:r>
            <a:endParaRPr lang="en-US" sz="4200" dirty="0">
              <a:latin typeface="+mj-lt"/>
            </a:endParaRPr>
          </a:p>
        </p:txBody>
      </p:sp>
      <p:sp>
        <p:nvSpPr>
          <p:cNvPr id="8" name="Text 1">
            <a:extLst>
              <a:ext uri="{FF2B5EF4-FFF2-40B4-BE49-F238E27FC236}">
                <a16:creationId xmlns:a16="http://schemas.microsoft.com/office/drawing/2014/main" id="{717AD377-17CD-6C4B-E86C-C16A5FB7E1EF}"/>
              </a:ext>
            </a:extLst>
          </p:cNvPr>
          <p:cNvSpPr/>
          <p:nvPr/>
        </p:nvSpPr>
        <p:spPr>
          <a:xfrm>
            <a:off x="1523999" y="2232562"/>
            <a:ext cx="6476047" cy="80544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457200" indent="-457200" algn="l">
              <a:lnSpc>
                <a:spcPts val="3300"/>
              </a:lnSpc>
              <a:spcAft>
                <a:spcPts val="2250"/>
              </a:spcAft>
              <a:buFont typeface="Arial" panose="020B0604020202020204" pitchFamily="34" charset="0"/>
              <a:buChar char="•"/>
            </a:pPr>
            <a:r>
              <a:rPr lang="ru-RU" sz="3600" dirty="0">
                <a:solidFill>
                  <a:srgbClr val="000000"/>
                </a:solidFill>
                <a:ea typeface="Inter Regular" pitchFamily="34" charset="-122"/>
              </a:rPr>
              <a:t>Новая революция?</a:t>
            </a:r>
          </a:p>
          <a:p>
            <a:pPr marL="457200" indent="-457200" algn="l">
              <a:lnSpc>
                <a:spcPts val="3300"/>
              </a:lnSpc>
              <a:spcAft>
                <a:spcPts val="2250"/>
              </a:spcAft>
              <a:buFont typeface="Arial" panose="020B0604020202020204" pitchFamily="34" charset="0"/>
              <a:buChar char="•"/>
            </a:pPr>
            <a:r>
              <a:rPr lang="ru-RU" sz="3600" dirty="0">
                <a:solidFill>
                  <a:srgbClr val="000000"/>
                </a:solidFill>
                <a:ea typeface="Inter Regular" pitchFamily="34" charset="-122"/>
              </a:rPr>
              <a:t>Мы на пороге создания </a:t>
            </a:r>
            <a:r>
              <a:rPr lang="en-US" sz="3600" dirty="0">
                <a:solidFill>
                  <a:srgbClr val="000000"/>
                </a:solidFill>
                <a:ea typeface="Inter Regular" pitchFamily="34" charset="-122"/>
              </a:rPr>
              <a:t>AGI?</a:t>
            </a:r>
          </a:p>
          <a:p>
            <a:pPr marL="457200" indent="-457200" algn="l">
              <a:lnSpc>
                <a:spcPts val="3300"/>
              </a:lnSpc>
              <a:spcAft>
                <a:spcPts val="2250"/>
              </a:spcAft>
              <a:buFont typeface="Arial" panose="020B0604020202020204" pitchFamily="34" charset="0"/>
              <a:buChar char="•"/>
            </a:pPr>
            <a:r>
              <a:rPr lang="ru-RU" sz="3600" dirty="0">
                <a:solidFill>
                  <a:srgbClr val="000000"/>
                </a:solidFill>
                <a:ea typeface="Inter Regular" pitchFamily="34" charset="-122"/>
              </a:rPr>
              <a:t>Что это значит для человечества?</a:t>
            </a:r>
            <a:endParaRPr lang="en-US" sz="3600" dirty="0">
              <a:solidFill>
                <a:srgbClr val="000000"/>
              </a:solidFill>
              <a:ea typeface="Inter Regular" pitchFamily="34" charset="-122"/>
            </a:endParaRPr>
          </a:p>
          <a:p>
            <a:pPr marL="457200" indent="-457200" algn="l">
              <a:lnSpc>
                <a:spcPts val="3300"/>
              </a:lnSpc>
              <a:spcAft>
                <a:spcPts val="2250"/>
              </a:spcAft>
              <a:buFont typeface="Arial" panose="020B0604020202020204" pitchFamily="34" charset="0"/>
              <a:buChar char="•"/>
            </a:pPr>
            <a:r>
              <a:rPr lang="ru-RU" sz="3600" dirty="0">
                <a:solidFill>
                  <a:srgbClr val="000000"/>
                </a:solidFill>
                <a:ea typeface="Inter Regular" pitchFamily="34" charset="-122"/>
              </a:rPr>
              <a:t>Пора волноваться?</a:t>
            </a:r>
            <a:endParaRPr lang="en-US" sz="3600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5B624A71-890C-D964-5222-28BF50815F3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87956" y="12178"/>
            <a:ext cx="7999091" cy="10274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3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C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6383000" y="923925"/>
            <a:ext cx="952500" cy="754455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8343900" y="7372350"/>
            <a:ext cx="9943147" cy="291465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15068550" y="8591550"/>
            <a:ext cx="3219450" cy="1695450"/>
          </a:xfrm>
          <a:prstGeom prst="rect">
            <a:avLst/>
          </a:prstGeom>
        </p:spPr>
      </p:pic>
      <p:sp>
        <p:nvSpPr>
          <p:cNvPr id="13" name="Text 0"/>
          <p:cNvSpPr/>
          <p:nvPr/>
        </p:nvSpPr>
        <p:spPr>
          <a:xfrm>
            <a:off x="1524000" y="1000125"/>
            <a:ext cx="1392555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ru-RU" sz="4200" kern="0" spc="375" dirty="0">
                <a:solidFill>
                  <a:srgbClr val="000000"/>
                </a:solidFill>
                <a:latin typeface="+mj-lt"/>
                <a:ea typeface="Inter Black" pitchFamily="34" charset="-122"/>
              </a:rPr>
              <a:t>ЗАВОЛНОВАЛИСЬ ИССЛЕДОВАТЕЛИ</a:t>
            </a:r>
            <a:endParaRPr lang="en-US" sz="4200" dirty="0">
              <a:latin typeface="+mj-lt"/>
            </a:endParaRPr>
          </a:p>
        </p:txBody>
      </p:sp>
      <p:sp>
        <p:nvSpPr>
          <p:cNvPr id="6" name="Text 1">
            <a:extLst>
              <a:ext uri="{FF2B5EF4-FFF2-40B4-BE49-F238E27FC236}">
                <a16:creationId xmlns:a16="http://schemas.microsoft.com/office/drawing/2014/main" id="{31DD88D1-EC0F-2850-F26D-42B4939D0102}"/>
              </a:ext>
            </a:extLst>
          </p:cNvPr>
          <p:cNvSpPr/>
          <p:nvPr/>
        </p:nvSpPr>
        <p:spPr>
          <a:xfrm>
            <a:off x="1524000" y="4554682"/>
            <a:ext cx="5505450" cy="11239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3300"/>
              </a:lnSpc>
              <a:spcAft>
                <a:spcPts val="2250"/>
              </a:spcAft>
            </a:pPr>
            <a:endParaRPr lang="en-US" sz="2700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591B54D-510D-2D75-4E2E-9ADF1D1F244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400941" y="-53686"/>
            <a:ext cx="6887059" cy="1034068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269D2B0-F94E-2103-2397-93E6285021DB}"/>
              </a:ext>
            </a:extLst>
          </p:cNvPr>
          <p:cNvSpPr txBox="1"/>
          <p:nvPr/>
        </p:nvSpPr>
        <p:spPr>
          <a:xfrm>
            <a:off x="1524000" y="2078761"/>
            <a:ext cx="9144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3200" dirty="0"/>
              <a:t>Pause Giant AI Experiments: An Open Letter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DAF0E23-0C81-F23B-9B25-3D6D2A90C114}"/>
              </a:ext>
            </a:extLst>
          </p:cNvPr>
          <p:cNvSpPr txBox="1"/>
          <p:nvPr/>
        </p:nvSpPr>
        <p:spPr>
          <a:xfrm>
            <a:off x="1436734" y="3011588"/>
            <a:ext cx="956377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i="1" dirty="0"/>
              <a:t>Мы призываем все лаборатории ИИ немедленно приостановить как минимум на 6 месяцев обучение систем ИИ, более мощных, чем </a:t>
            </a:r>
            <a:r>
              <a:rPr lang="en" sz="2800" i="1" dirty="0"/>
              <a:t>GPT-4.</a:t>
            </a:r>
            <a:endParaRPr lang="ru-RU" sz="2800" i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7CE288-D117-B252-43E3-96175F4FB1C9}"/>
              </a:ext>
            </a:extLst>
          </p:cNvPr>
          <p:cNvSpPr txBox="1"/>
          <p:nvPr/>
        </p:nvSpPr>
        <p:spPr>
          <a:xfrm>
            <a:off x="1524000" y="5213671"/>
            <a:ext cx="914400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dirty="0"/>
              <a:t>20</a:t>
            </a:r>
            <a:r>
              <a:rPr lang="en-US" sz="3200" dirty="0"/>
              <a:t>.</a:t>
            </a:r>
            <a:r>
              <a:rPr lang="ru-RU" sz="3200" dirty="0"/>
              <a:t>000 тысяч подписантов</a:t>
            </a:r>
            <a:r>
              <a:rPr lang="en-US" sz="3200" dirty="0"/>
              <a:t>:</a:t>
            </a:r>
            <a:endParaRPr lang="ru-RU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err="1"/>
              <a:t>Yoshua</a:t>
            </a:r>
            <a:r>
              <a:rPr lang="en-US" sz="3200" dirty="0"/>
              <a:t> </a:t>
            </a:r>
            <a:r>
              <a:rPr lang="en-US" sz="3200" dirty="0" err="1"/>
              <a:t>Bengio</a:t>
            </a:r>
            <a:endParaRPr lang="ru-RU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Stuart Russell</a:t>
            </a:r>
            <a:endParaRPr lang="ru-RU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Elon Musk</a:t>
            </a:r>
            <a:endParaRPr lang="ru-RU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Steve Wozniak</a:t>
            </a:r>
            <a:endParaRPr lang="ru-RU" sz="32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1567129-C140-16F5-4809-8CE9BFF3A2D9}"/>
              </a:ext>
            </a:extLst>
          </p:cNvPr>
          <p:cNvSpPr txBox="1"/>
          <p:nvPr/>
        </p:nvSpPr>
        <p:spPr>
          <a:xfrm>
            <a:off x="1646622" y="4502046"/>
            <a:ext cx="9144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ru-RU" sz="3200" dirty="0">
                <a:solidFill>
                  <a:srgbClr val="202122"/>
                </a:solidFill>
              </a:rPr>
              <a:t>Март</a:t>
            </a:r>
            <a:r>
              <a:rPr lang="en" sz="3200" b="0" i="0" dirty="0">
                <a:solidFill>
                  <a:srgbClr val="202122"/>
                </a:solidFill>
                <a:effectLst/>
              </a:rPr>
              <a:t> 2023</a:t>
            </a:r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26563355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C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6383000" y="923925"/>
            <a:ext cx="952500" cy="754455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8343900" y="7372350"/>
            <a:ext cx="9943147" cy="291465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15068550" y="8591550"/>
            <a:ext cx="3219450" cy="1695450"/>
          </a:xfrm>
          <a:prstGeom prst="rect">
            <a:avLst/>
          </a:prstGeom>
        </p:spPr>
      </p:pic>
      <p:sp>
        <p:nvSpPr>
          <p:cNvPr id="13" name="Text 0"/>
          <p:cNvSpPr/>
          <p:nvPr/>
        </p:nvSpPr>
        <p:spPr>
          <a:xfrm>
            <a:off x="1524000" y="1000125"/>
            <a:ext cx="1392555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ru-RU" sz="4200" kern="0" spc="375" dirty="0">
                <a:solidFill>
                  <a:srgbClr val="000000"/>
                </a:solidFill>
                <a:latin typeface="+mj-lt"/>
                <a:ea typeface="Inter Black" pitchFamily="34" charset="-122"/>
              </a:rPr>
              <a:t>ЗАВОЛНОВАЛОСЬ ПРАВИТЕЛЬСТВО</a:t>
            </a:r>
            <a:endParaRPr lang="en-US" sz="4200" dirty="0">
              <a:latin typeface="+mj-lt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3B1B48B-EBAD-D50D-E8CD-5BC8F099AC2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78326" y="1678380"/>
            <a:ext cx="9300621" cy="8451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0412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C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6383000" y="923925"/>
            <a:ext cx="952500" cy="754455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8343900" y="7372350"/>
            <a:ext cx="9943147" cy="291465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15068550" y="8591550"/>
            <a:ext cx="3219450" cy="1695450"/>
          </a:xfrm>
          <a:prstGeom prst="rect">
            <a:avLst/>
          </a:prstGeom>
        </p:spPr>
      </p:pic>
      <p:sp>
        <p:nvSpPr>
          <p:cNvPr id="13" name="Text 0"/>
          <p:cNvSpPr/>
          <p:nvPr/>
        </p:nvSpPr>
        <p:spPr>
          <a:xfrm>
            <a:off x="1524000" y="1000125"/>
            <a:ext cx="1392555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ru-RU" sz="4200" kern="0" spc="375" dirty="0">
                <a:solidFill>
                  <a:srgbClr val="000000"/>
                </a:solidFill>
                <a:latin typeface="+mj-lt"/>
                <a:ea typeface="Inter Black" pitchFamily="34" charset="-122"/>
              </a:rPr>
              <a:t>НА ЧТО СПОСОБЕН </a:t>
            </a:r>
            <a:r>
              <a:rPr lang="en-US" sz="4200" kern="0" spc="375" dirty="0">
                <a:solidFill>
                  <a:srgbClr val="000000"/>
                </a:solidFill>
                <a:latin typeface="+mj-lt"/>
                <a:ea typeface="Inter Black" pitchFamily="34" charset="-122"/>
              </a:rPr>
              <a:t>AI?</a:t>
            </a:r>
            <a:endParaRPr lang="en-US" sz="4200" dirty="0">
              <a:latin typeface="+mj-lt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B53EE4C-3D3B-98A2-B674-5E7DF160D90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71725" y="2033116"/>
            <a:ext cx="13544550" cy="7618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8001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C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6383000" y="923925"/>
            <a:ext cx="952500" cy="754455"/>
          </a:xfrm>
          <a:prstGeom prst="rect">
            <a:avLst/>
          </a:prstGeom>
        </p:spPr>
      </p:pic>
      <p:sp>
        <p:nvSpPr>
          <p:cNvPr id="13" name="Text 0"/>
          <p:cNvSpPr/>
          <p:nvPr/>
        </p:nvSpPr>
        <p:spPr>
          <a:xfrm>
            <a:off x="1524000" y="1000125"/>
            <a:ext cx="1392555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ru-RU" sz="4200" kern="0" spc="375" dirty="0">
                <a:solidFill>
                  <a:srgbClr val="000000"/>
                </a:solidFill>
                <a:latin typeface="+mj-lt"/>
                <a:ea typeface="Inter Black" pitchFamily="34" charset="-122"/>
              </a:rPr>
              <a:t>РЕВОЛЮЦИЯ ТРАНСФОРМЕРОВ</a:t>
            </a:r>
            <a:endParaRPr lang="en-US" sz="4200" dirty="0">
              <a:latin typeface="+mj-lt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04C4555-C9EF-9C77-D8BC-7A3E1514E6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01227" y="2320925"/>
            <a:ext cx="7281481" cy="6965950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FC91B60-C7F1-976A-2ABF-1FBA09EE70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16175" y="2025650"/>
            <a:ext cx="6070600" cy="755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6510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16007</TotalTime>
  <Words>1580</Words>
  <Application>Microsoft Macintosh PowerPoint</Application>
  <PresentationFormat>Произвольный</PresentationFormat>
  <Paragraphs>224</Paragraphs>
  <Slides>37</Slides>
  <Notes>37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37</vt:i4>
      </vt:variant>
    </vt:vector>
  </HeadingPairs>
  <TitlesOfParts>
    <vt:vector size="41" baseType="lpstr">
      <vt:lpstr>Arial</vt:lpstr>
      <vt:lpstr>Inter Regular</vt:lpstr>
      <vt:lpstr>Roboto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Марк Хуббатулин</cp:lastModifiedBy>
  <cp:revision>41</cp:revision>
  <dcterms:created xsi:type="dcterms:W3CDTF">2023-05-29T09:27:51Z</dcterms:created>
  <dcterms:modified xsi:type="dcterms:W3CDTF">2024-04-10T18:45:47Z</dcterms:modified>
</cp:coreProperties>
</file>